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396" r:id="rId3"/>
    <p:sldId id="267" r:id="rId4"/>
    <p:sldId id="441" r:id="rId5"/>
    <p:sldId id="442" r:id="rId6"/>
    <p:sldId id="444" r:id="rId7"/>
    <p:sldId id="445" r:id="rId8"/>
    <p:sldId id="446" r:id="rId9"/>
    <p:sldId id="443" r:id="rId10"/>
    <p:sldId id="447" r:id="rId11"/>
    <p:sldId id="448" r:id="rId12"/>
    <p:sldId id="449" r:id="rId13"/>
    <p:sldId id="450" r:id="rId14"/>
    <p:sldId id="451" r:id="rId15"/>
    <p:sldId id="452" r:id="rId16"/>
    <p:sldId id="453" r:id="rId17"/>
    <p:sldId id="454" r:id="rId18"/>
    <p:sldId id="274" r:id="rId19"/>
    <p:sldId id="314" r:id="rId20"/>
    <p:sldId id="27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51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957" autoAdjust="0"/>
  </p:normalViewPr>
  <p:slideViewPr>
    <p:cSldViewPr snapToGrid="0">
      <p:cViewPr varScale="1">
        <p:scale>
          <a:sx n="60" d="100"/>
          <a:sy n="60" d="100"/>
        </p:scale>
        <p:origin x="1526" y="3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92353-62BA-478B-99BE-B3F2A28D211C}" type="datetimeFigureOut">
              <a:rPr lang="zh-CN" altLang="en-US" smtClean="0"/>
              <a:t>2020/12/7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ACD2C-E90E-4F22-A401-D52528102078}" type="slidenum">
              <a:rPr lang="zh-CN" altLang="en-US" smtClean="0"/>
              <a:t>‹#›</a:t>
            </a:fld>
            <a:endParaRPr lang="zh-CN" altLang="en-US"/>
          </a:p>
        </p:txBody>
      </p:sp>
    </p:spTree>
    <p:extLst>
      <p:ext uri="{BB962C8B-B14F-4D97-AF65-F5344CB8AC3E}">
        <p14:creationId xmlns:p14="http://schemas.microsoft.com/office/powerpoint/2010/main" val="1827765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通过学习到的搜索策略找到解决特定任务的神经网络架构 </a:t>
            </a:r>
            <a:r>
              <a:rPr lang="en-US" altLang="zh-CN" sz="1200" b="0" i="1" kern="1200" dirty="0" smtClean="0">
                <a:solidFill>
                  <a:schemeClr val="tx1"/>
                </a:solidFill>
                <a:effectLst/>
                <a:latin typeface="+mn-lt"/>
                <a:ea typeface="+mn-ea"/>
                <a:cs typeface="+mn-cs"/>
              </a:rPr>
              <a:t>M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为了更好的学习搜索策略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需要评估神经</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网络架构 </a:t>
            </a:r>
            <a:r>
              <a:rPr lang="en-US" altLang="zh-CN" sz="1200" b="0" i="1" kern="1200" dirty="0" smtClean="0">
                <a:solidFill>
                  <a:schemeClr val="tx1"/>
                </a:solidFill>
                <a:effectLst/>
                <a:latin typeface="+mn-lt"/>
                <a:ea typeface="+mn-ea"/>
                <a:cs typeface="+mn-cs"/>
              </a:rPr>
              <a:t>M </a:t>
            </a:r>
            <a:r>
              <a:rPr lang="zh-CN" altLang="en-US" sz="1200" b="0" i="0" kern="1200" dirty="0" smtClean="0">
                <a:solidFill>
                  <a:schemeClr val="tx1"/>
                </a:solidFill>
                <a:effectLst/>
                <a:latin typeface="+mn-lt"/>
                <a:ea typeface="+mn-ea"/>
                <a:cs typeface="+mn-cs"/>
              </a:rPr>
              <a:t>的性能</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最简单的方法是在原始训练数据集上训练神经网络架构 </a:t>
            </a:r>
            <a:r>
              <a:rPr lang="en-US" altLang="zh-CN" sz="1200" b="0" i="1" kern="1200" dirty="0" smtClean="0">
                <a:solidFill>
                  <a:schemeClr val="tx1"/>
                </a:solidFill>
                <a:effectLst/>
                <a:latin typeface="+mn-lt"/>
                <a:ea typeface="+mn-ea"/>
                <a:cs typeface="+mn-cs"/>
              </a:rPr>
              <a:t>M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并在验证集上测试其解决</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特定任务的性能</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但是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需要对每个神经网络架构 </a:t>
            </a:r>
            <a:r>
              <a:rPr lang="en-US" altLang="zh-CN" sz="1200" b="0" i="1" kern="1200" dirty="0" smtClean="0">
                <a:solidFill>
                  <a:schemeClr val="tx1"/>
                </a:solidFill>
                <a:effectLst/>
                <a:latin typeface="+mn-lt"/>
                <a:ea typeface="+mn-ea"/>
                <a:cs typeface="+mn-cs"/>
              </a:rPr>
              <a:t>M </a:t>
            </a:r>
            <a:r>
              <a:rPr lang="zh-CN" altLang="en-US" sz="1200" b="0" i="0" kern="1200" dirty="0" smtClean="0">
                <a:solidFill>
                  <a:schemeClr val="tx1"/>
                </a:solidFill>
                <a:effectLst/>
                <a:latin typeface="+mn-lt"/>
                <a:ea typeface="+mn-ea"/>
                <a:cs typeface="+mn-cs"/>
              </a:rPr>
              <a:t>从头开始训练</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然后进行测试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这个过程非常耗时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并且需</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要大量的 </a:t>
            </a:r>
            <a:r>
              <a:rPr lang="en-US" altLang="zh-CN" sz="1200" b="0" i="0" kern="1200" dirty="0" smtClean="0">
                <a:solidFill>
                  <a:schemeClr val="tx1"/>
                </a:solidFill>
                <a:effectLst/>
                <a:latin typeface="+mn-lt"/>
                <a:ea typeface="+mn-ea"/>
                <a:cs typeface="+mn-cs"/>
              </a:rPr>
              <a:t>GPU </a:t>
            </a:r>
            <a:r>
              <a:rPr lang="zh-CN" altLang="en-US" sz="1200" b="0" i="0" kern="1200" dirty="0" smtClean="0">
                <a:solidFill>
                  <a:schemeClr val="tx1"/>
                </a:solidFill>
                <a:effectLst/>
                <a:latin typeface="+mn-lt"/>
                <a:ea typeface="+mn-ea"/>
                <a:cs typeface="+mn-cs"/>
              </a:rPr>
              <a:t>计算资源</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设计高效合理的性能评估策略是非常重要的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近些年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如何高效、准确的度量神</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经网络模型的性能是研究的热点</a:t>
            </a:r>
            <a:r>
              <a:rPr lang="zh-CN" altLang="en-US" dirty="0" smtClean="0"/>
              <a:t> 。</a:t>
            </a:r>
            <a:endParaRPr lang="en-US" altLang="zh-CN" dirty="0" smtClean="0"/>
          </a:p>
          <a:p>
            <a:r>
              <a:rPr lang="zh-CN" altLang="en-US" sz="1200" b="0" i="0" kern="1200" dirty="0" smtClean="0">
                <a:solidFill>
                  <a:schemeClr val="tx1"/>
                </a:solidFill>
                <a:effectLst/>
                <a:latin typeface="+mn-lt"/>
                <a:ea typeface="+mn-ea"/>
                <a:cs typeface="+mn-cs"/>
              </a:rPr>
              <a:t>评估神经网络架构性能的主要挑战在于采用较少的计算资源</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高效准确的估计神经网络架构的</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性能</a:t>
            </a:r>
            <a:r>
              <a:rPr lang="zh-CN" altLang="en-US" dirty="0" smtClean="0"/>
              <a:t> </a:t>
            </a:r>
            <a:br>
              <a:rPr lang="zh-CN" altLang="en-US" dirty="0" smtClean="0"/>
            </a:br>
            <a:r>
              <a:rPr lang="zh-CN" altLang="en-US" dirty="0" smtClean="0"/>
              <a:t/>
            </a:r>
            <a:br>
              <a:rPr lang="zh-CN" altLang="en-US" dirty="0" smtClean="0"/>
            </a:br>
            <a:endParaRPr lang="zh-CN" altLang="en-US" dirty="0"/>
          </a:p>
        </p:txBody>
      </p:sp>
      <p:sp>
        <p:nvSpPr>
          <p:cNvPr id="4" name="灯片编号占位符 3"/>
          <p:cNvSpPr>
            <a:spLocks noGrp="1"/>
          </p:cNvSpPr>
          <p:nvPr>
            <p:ph type="sldNum" sz="quarter" idx="5"/>
          </p:nvPr>
        </p:nvSpPr>
        <p:spPr/>
        <p:txBody>
          <a:bodyPr/>
          <a:lstStyle/>
          <a:p>
            <a:fld id="{4CBACD2C-E90E-4F22-A401-D52528102078}" type="slidenum">
              <a:rPr lang="zh-CN" altLang="en-US" smtClean="0"/>
              <a:t>1</a:t>
            </a:fld>
            <a:endParaRPr lang="zh-CN" altLang="en-US"/>
          </a:p>
        </p:txBody>
      </p:sp>
    </p:spTree>
    <p:extLst>
      <p:ext uri="{BB962C8B-B14F-4D97-AF65-F5344CB8AC3E}">
        <p14:creationId xmlns:p14="http://schemas.microsoft.com/office/powerpoint/2010/main" val="1168456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生成模型 </a:t>
            </a:r>
            <a:r>
              <a:rPr lang="en-US" altLang="zh-CN" dirty="0" smtClean="0"/>
              <a:t>GAN </a:t>
            </a:r>
            <a:r>
              <a:rPr lang="zh-CN" altLang="en-US" dirty="0" smtClean="0"/>
              <a:t>是机器学习领域里最为重要的发展方向之一。但这类算法需要消耗巨量算力，大多数研究者已经很难得出新成果。近年来，这一方向颇有被大型机构垄断的趋势。</a:t>
            </a:r>
          </a:p>
          <a:p>
            <a:r>
              <a:rPr lang="zh-CN" altLang="en-US" dirty="0" smtClean="0"/>
              <a:t>但近日，来自麻省理工学院（</a:t>
            </a:r>
            <a:r>
              <a:rPr lang="en-US" altLang="zh-CN" dirty="0" smtClean="0"/>
              <a:t>MIT</a:t>
            </a:r>
            <a:r>
              <a:rPr lang="zh-CN" altLang="en-US" dirty="0" smtClean="0"/>
              <a:t>）、</a:t>
            </a:r>
            <a:r>
              <a:rPr lang="en-US" altLang="zh-CN" dirty="0" smtClean="0"/>
              <a:t>Adobe</a:t>
            </a:r>
            <a:r>
              <a:rPr lang="zh-CN" altLang="en-US" dirty="0" smtClean="0"/>
              <a:t>、上海交通大学的研究者提出了一种用于压缩条件 </a:t>
            </a:r>
            <a:r>
              <a:rPr lang="en-US" altLang="zh-CN" dirty="0" smtClean="0"/>
              <a:t>GAN </a:t>
            </a:r>
            <a:r>
              <a:rPr lang="zh-CN" altLang="en-US" dirty="0" smtClean="0"/>
              <a:t>的通用方法。这一新技术在保持视觉保真度的同时，将 </a:t>
            </a:r>
            <a:r>
              <a:rPr lang="en-US" altLang="zh-CN" dirty="0" smtClean="0"/>
              <a:t>pix2pix</a:t>
            </a:r>
            <a:r>
              <a:rPr lang="zh-CN" altLang="en-US" dirty="0" smtClean="0"/>
              <a:t>，</a:t>
            </a:r>
            <a:r>
              <a:rPr lang="en-US" altLang="zh-CN" dirty="0" err="1" smtClean="0"/>
              <a:t>CycleGAN</a:t>
            </a:r>
            <a:r>
              <a:rPr lang="en-US" altLang="zh-CN" dirty="0" smtClean="0"/>
              <a:t> </a:t>
            </a:r>
            <a:r>
              <a:rPr lang="zh-CN" altLang="en-US" dirty="0" smtClean="0"/>
              <a:t>和 </a:t>
            </a:r>
            <a:r>
              <a:rPr lang="en-US" altLang="zh-CN" dirty="0" err="1" smtClean="0"/>
              <a:t>GauGAN</a:t>
            </a:r>
            <a:r>
              <a:rPr lang="en-US" altLang="zh-CN" dirty="0" smtClean="0"/>
              <a:t> </a:t>
            </a:r>
            <a:r>
              <a:rPr lang="zh-CN" altLang="en-US" dirty="0" smtClean="0"/>
              <a:t>等广泛使用的条件 </a:t>
            </a:r>
            <a:r>
              <a:rPr lang="en-US" altLang="zh-CN" dirty="0" smtClean="0"/>
              <a:t>GAN </a:t>
            </a:r>
            <a:r>
              <a:rPr lang="zh-CN" altLang="en-US" dirty="0" smtClean="0"/>
              <a:t>模型的计算量减少到 </a:t>
            </a:r>
            <a:r>
              <a:rPr lang="en-US" altLang="zh-CN" dirty="0" smtClean="0"/>
              <a:t>1/9~1/21</a:t>
            </a:r>
            <a:r>
              <a:rPr lang="zh-CN" altLang="en-US" dirty="0" smtClean="0"/>
              <a:t>。值得一提的是，该研究所使用的硬件平台是英伟达的边缘 </a:t>
            </a:r>
            <a:r>
              <a:rPr lang="en-US" altLang="zh-CN" dirty="0" smtClean="0"/>
              <a:t>AI </a:t>
            </a:r>
            <a:r>
              <a:rPr lang="zh-CN" altLang="en-US" dirty="0" smtClean="0"/>
              <a:t>计算芯片 </a:t>
            </a:r>
            <a:r>
              <a:rPr lang="en-US" altLang="zh-CN" dirty="0" smtClean="0"/>
              <a:t>Jetson Xavier GPU</a:t>
            </a:r>
            <a:r>
              <a:rPr lang="zh-CN" altLang="en-US" dirty="0" smtClean="0"/>
              <a:t>。根据官方公布的数据，</a:t>
            </a:r>
            <a:r>
              <a:rPr lang="en-US" altLang="zh-CN" dirty="0" smtClean="0"/>
              <a:t>Jetson Xavier </a:t>
            </a:r>
            <a:r>
              <a:rPr lang="zh-CN" altLang="en-US" dirty="0" smtClean="0"/>
              <a:t>的 </a:t>
            </a:r>
            <a:r>
              <a:rPr lang="en-US" altLang="zh-CN" dirty="0" smtClean="0"/>
              <a:t>INT8 </a:t>
            </a:r>
            <a:r>
              <a:rPr lang="zh-CN" altLang="en-US" dirty="0" smtClean="0"/>
              <a:t>算力为 </a:t>
            </a:r>
            <a:r>
              <a:rPr lang="en-US" altLang="zh-CN" dirty="0" smtClean="0"/>
              <a:t>22+10TOPS</a:t>
            </a:r>
            <a:r>
              <a:rPr lang="zh-CN" altLang="en-US" dirty="0" smtClean="0"/>
              <a:t>，骁龙 </a:t>
            </a:r>
            <a:r>
              <a:rPr lang="en-US" altLang="zh-CN" dirty="0" smtClean="0"/>
              <a:t>865 </a:t>
            </a:r>
            <a:r>
              <a:rPr lang="zh-CN" altLang="en-US" dirty="0" smtClean="0"/>
              <a:t>则是 </a:t>
            </a:r>
            <a:r>
              <a:rPr lang="en-US" altLang="zh-CN" dirty="0" smtClean="0"/>
              <a:t>15TOPS</a:t>
            </a:r>
            <a:r>
              <a:rPr lang="zh-CN" altLang="en-US" dirty="0" smtClean="0"/>
              <a:t>。压缩后的 </a:t>
            </a:r>
            <a:r>
              <a:rPr lang="en-US" altLang="zh-CN" dirty="0" smtClean="0"/>
              <a:t>GAN </a:t>
            </a:r>
            <a:r>
              <a:rPr lang="zh-CN" altLang="en-US" dirty="0" smtClean="0"/>
              <a:t>现在看来已经可以跑在机器人、无人机等小型设备上了，未来塞进手机指日可待。</a:t>
            </a:r>
            <a:endParaRPr lang="en-US" altLang="zh-CN" dirty="0" smtClean="0"/>
          </a:p>
          <a:p>
            <a:r>
              <a:rPr lang="zh-CN" altLang="en-US" dirty="0" smtClean="0"/>
              <a:t>压缩生成模型面临两个基本困难：</a:t>
            </a:r>
            <a:r>
              <a:rPr lang="en-US" altLang="zh-CN" dirty="0" smtClean="0"/>
              <a:t>GAN </a:t>
            </a:r>
            <a:r>
              <a:rPr lang="zh-CN" altLang="en-US" dirty="0" smtClean="0"/>
              <a:t>训练不稳定，尤其是在未配对的情况下；生成器与 </a:t>
            </a:r>
            <a:r>
              <a:rPr lang="en-US" altLang="zh-CN" dirty="0" smtClean="0"/>
              <a:t>CNN </a:t>
            </a:r>
            <a:r>
              <a:rPr lang="zh-CN" altLang="en-US" dirty="0" smtClean="0"/>
              <a:t>不同，因此很难使用现有的 </a:t>
            </a:r>
            <a:r>
              <a:rPr lang="en-US" altLang="zh-CN" dirty="0" smtClean="0"/>
              <a:t>CNN </a:t>
            </a:r>
            <a:r>
              <a:rPr lang="zh-CN" altLang="en-US" dirty="0" smtClean="0"/>
              <a:t>设计。为了解决此问题，团队将知识从原始的教师生成器中间表示层传递到其相应的学生生成器层中。为了降低训练成本，团队还通过训练包含所有可能通道数的「</a:t>
            </a:r>
            <a:r>
              <a:rPr lang="en-US" altLang="zh-CN" dirty="0" smtClean="0"/>
              <a:t>once- for-all network</a:t>
            </a:r>
            <a:r>
              <a:rPr lang="zh-CN" altLang="en-US" dirty="0" smtClean="0"/>
              <a:t>」，将模型训练与架构搜索分离。这个「</a:t>
            </a:r>
            <a:r>
              <a:rPr lang="en-US" altLang="zh-CN" dirty="0" smtClean="0"/>
              <a:t>once-for-all network</a:t>
            </a:r>
            <a:r>
              <a:rPr lang="zh-CN" altLang="en-US" dirty="0" smtClean="0"/>
              <a:t>」可以通过权重共享产生许多子网络，无需训练就可以评估每个子网络的性能。</a:t>
            </a:r>
          </a:p>
          <a:p>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11</a:t>
            </a:fld>
            <a:endParaRPr lang="zh-CN" altLang="en-US"/>
          </a:p>
        </p:txBody>
      </p:sp>
    </p:spTree>
    <p:extLst>
      <p:ext uri="{BB962C8B-B14F-4D97-AF65-F5344CB8AC3E}">
        <p14:creationId xmlns:p14="http://schemas.microsoft.com/office/powerpoint/2010/main" val="296540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smtClean="0"/>
              <a:t>通过</a:t>
            </a:r>
            <a:r>
              <a:rPr lang="en-US" altLang="zh-CN" dirty="0" smtClean="0"/>
              <a:t>neural architecture search</a:t>
            </a:r>
            <a:r>
              <a:rPr lang="zh-CN" altLang="en-US" dirty="0" smtClean="0"/>
              <a:t>的方法提升普通</a:t>
            </a:r>
            <a:r>
              <a:rPr lang="en-US" altLang="zh-CN" dirty="0" smtClean="0"/>
              <a:t>transformer</a:t>
            </a:r>
            <a:r>
              <a:rPr lang="zh-CN" altLang="en-US" dirty="0" smtClean="0"/>
              <a:t>，</a:t>
            </a:r>
          </a:p>
          <a:p>
            <a:pPr algn="l"/>
            <a:r>
              <a:rPr lang="zh-CN" altLang="en-US" dirty="0" smtClean="0"/>
              <a:t>速度比普通</a:t>
            </a:r>
            <a:r>
              <a:rPr lang="en-US" altLang="zh-CN" dirty="0" smtClean="0"/>
              <a:t>transformer</a:t>
            </a:r>
            <a:r>
              <a:rPr lang="zh-CN" altLang="en-US" dirty="0" smtClean="0"/>
              <a:t>提升两倍，</a:t>
            </a:r>
          </a:p>
          <a:p>
            <a:pPr algn="l"/>
            <a:r>
              <a:rPr lang="zh-CN" altLang="en-US" dirty="0" smtClean="0"/>
              <a:t>效果在机器翻译比普通</a:t>
            </a:r>
            <a:r>
              <a:rPr lang="en-US" altLang="zh-CN" dirty="0" smtClean="0"/>
              <a:t>transformer</a:t>
            </a:r>
            <a:r>
              <a:rPr lang="zh-CN" altLang="en-US" dirty="0" smtClean="0"/>
              <a:t>提升</a:t>
            </a:r>
            <a:r>
              <a:rPr lang="en-US" altLang="zh-CN" dirty="0" smtClean="0"/>
              <a:t>0.7 BLEU</a:t>
            </a:r>
          </a:p>
          <a:p>
            <a:pPr algn="l"/>
            <a:r>
              <a:rPr lang="zh-CN" altLang="en-US" dirty="0" smtClean="0"/>
              <a:t>本文搜索空间包括两个</a:t>
            </a:r>
            <a:r>
              <a:rPr lang="en-US" altLang="zh-CN" dirty="0" smtClean="0"/>
              <a:t>stackable cell</a:t>
            </a:r>
            <a:r>
              <a:rPr lang="zh-CN" altLang="en-US" dirty="0" smtClean="0"/>
              <a:t>，一个在</a:t>
            </a:r>
            <a:r>
              <a:rPr lang="en-US" altLang="zh-CN" dirty="0" smtClean="0"/>
              <a:t>transformer</a:t>
            </a:r>
            <a:r>
              <a:rPr lang="zh-CN" altLang="en-US" dirty="0" smtClean="0"/>
              <a:t>模型的</a:t>
            </a:r>
            <a:r>
              <a:rPr lang="en-US" altLang="zh-CN" dirty="0" smtClean="0"/>
              <a:t>encoder</a:t>
            </a:r>
            <a:r>
              <a:rPr lang="zh-CN" altLang="en-US" dirty="0" smtClean="0"/>
              <a:t>，一个在</a:t>
            </a:r>
            <a:r>
              <a:rPr lang="en-US" altLang="zh-CN" dirty="0" smtClean="0"/>
              <a:t>transformer</a:t>
            </a:r>
            <a:r>
              <a:rPr lang="zh-CN" altLang="en-US" dirty="0" smtClean="0"/>
              <a:t>模型的</a:t>
            </a:r>
            <a:r>
              <a:rPr lang="en-US" altLang="zh-CN" dirty="0" smtClean="0"/>
              <a:t>decoder</a:t>
            </a:r>
            <a:r>
              <a:rPr lang="zh-CN" altLang="en-US" dirty="0" smtClean="0"/>
              <a:t>。</a:t>
            </a:r>
            <a:endParaRPr lang="en-US" altLang="zh-CN" dirty="0" smtClean="0"/>
          </a:p>
          <a:p>
            <a:pPr algn="l"/>
            <a:r>
              <a:rPr lang="zh-CN" altLang="en-US" dirty="0" smtClean="0"/>
              <a:t>作者首先构建了一个大的搜索空间，灵感来自于前馈序列模型的最新进展，然后运行演化架构搜索，用</a:t>
            </a:r>
            <a:r>
              <a:rPr lang="en-US" altLang="zh-CN" dirty="0" smtClean="0"/>
              <a:t>Transformer</a:t>
            </a:r>
            <a:r>
              <a:rPr lang="zh-CN" altLang="en-US" dirty="0" smtClean="0"/>
              <a:t>播种我们的初始种群。为了有效地运行这个搜索，在计算成本昂贵的</a:t>
            </a:r>
            <a:r>
              <a:rPr lang="en-US" altLang="zh-CN" dirty="0" smtClean="0"/>
              <a:t>WMT 2014</a:t>
            </a:r>
            <a:r>
              <a:rPr lang="zh-CN" altLang="en-US" dirty="0" smtClean="0"/>
              <a:t>英德翻译任务上，作者开发了渐进式动态关卡方法，它允许我们动态地将更多的资源分配给更多的候选模型。</a:t>
            </a:r>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12</a:t>
            </a:fld>
            <a:endParaRPr lang="zh-CN" altLang="en-US"/>
          </a:p>
        </p:txBody>
      </p:sp>
    </p:spTree>
    <p:extLst>
      <p:ext uri="{BB962C8B-B14F-4D97-AF65-F5344CB8AC3E}">
        <p14:creationId xmlns:p14="http://schemas.microsoft.com/office/powerpoint/2010/main" val="4151066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dirty="0">
                <a:solidFill>
                  <a:srgbClr val="000000"/>
                </a:solidFill>
                <a:effectLst/>
                <a:latin typeface="CMUBright-Roman"/>
              </a:rPr>
              <a:t>HAT: Hardware-Aware Transformers for Efficient Neural Machine Translation, ACL’20</a:t>
            </a:r>
            <a:r>
              <a:rPr lang="en-US" altLang="zh-CN" sz="1800" dirty="0"/>
              <a:t> </a:t>
            </a:r>
            <a:endParaRPr lang="en-US" altLang="zh-CN" sz="1800" dirty="0" smtClean="0"/>
          </a:p>
          <a:p>
            <a:pPr algn="l"/>
            <a:r>
              <a:rPr lang="en-US" altLang="zh-CN" dirty="0" smtClean="0"/>
              <a:t>Transformer</a:t>
            </a:r>
            <a:r>
              <a:rPr lang="zh-CN" altLang="en-US" dirty="0" smtClean="0"/>
              <a:t>在自然语言处理（</a:t>
            </a:r>
            <a:r>
              <a:rPr lang="en-US" altLang="zh-CN" dirty="0" smtClean="0"/>
              <a:t>NLP</a:t>
            </a:r>
            <a:r>
              <a:rPr lang="zh-CN" altLang="en-US" dirty="0" smtClean="0"/>
              <a:t>）任务中无处不在，但是由于需要大量的计算，因此很难将其部署在硬件上。为了在资源受限的硬件平台上实现低延迟推理，我们建议使用</a:t>
            </a:r>
            <a:r>
              <a:rPr lang="zh-CN" altLang="en-US" b="1" dirty="0" smtClean="0"/>
              <a:t>神经结构搜索</a:t>
            </a:r>
            <a:r>
              <a:rPr lang="zh-CN" altLang="en-US" dirty="0" smtClean="0"/>
              <a:t>设计</a:t>
            </a:r>
            <a:r>
              <a:rPr lang="en-US" altLang="zh-CN" dirty="0" smtClean="0"/>
              <a:t>Hardware-Aware Transformer</a:t>
            </a:r>
            <a:r>
              <a:rPr lang="zh-CN" altLang="en-US" dirty="0" smtClean="0"/>
              <a:t>（</a:t>
            </a:r>
            <a:r>
              <a:rPr lang="en-US" altLang="zh-CN" dirty="0" smtClean="0"/>
              <a:t>HAT</a:t>
            </a:r>
            <a:r>
              <a:rPr lang="zh-CN" altLang="en-US" dirty="0" smtClean="0"/>
              <a:t>）。我们首先构造一个具有任意编码器</a:t>
            </a:r>
            <a:r>
              <a:rPr lang="en-US" altLang="zh-CN" dirty="0" smtClean="0"/>
              <a:t>-</a:t>
            </a:r>
            <a:r>
              <a:rPr lang="zh-CN" altLang="en-US" dirty="0" smtClean="0"/>
              <a:t>解码器注意力模块和异构层的大型设计空间。然后，我们训练一个涵盖设计空间中所有候选对象的</a:t>
            </a:r>
            <a:r>
              <a:rPr lang="en-US" altLang="zh-CN" dirty="0" err="1" smtClean="0"/>
              <a:t>SuperTransformer</a:t>
            </a:r>
            <a:r>
              <a:rPr lang="zh-CN" altLang="en-US" dirty="0" smtClean="0"/>
              <a:t>，并有效地产生许多具有权重共享的</a:t>
            </a:r>
            <a:r>
              <a:rPr lang="en-US" altLang="zh-CN" dirty="0" err="1" smtClean="0"/>
              <a:t>SubTransformer</a:t>
            </a:r>
            <a:r>
              <a:rPr lang="zh-CN" altLang="en-US" dirty="0" smtClean="0"/>
              <a:t>。最后，我们在硬件延迟约束下执行进化搜索，以找到能够在目标硬件上快速运行的专用</a:t>
            </a:r>
            <a:r>
              <a:rPr lang="en-US" altLang="zh-CN" dirty="0" err="1" smtClean="0"/>
              <a:t>SubTransformer</a:t>
            </a:r>
            <a:r>
              <a:rPr lang="zh-CN" altLang="en-US" dirty="0" smtClean="0"/>
              <a:t>。在四个机器翻译任务上的大量实验表明，</a:t>
            </a:r>
            <a:r>
              <a:rPr lang="en-US" altLang="zh-CN" dirty="0" smtClean="0"/>
              <a:t>HAT</a:t>
            </a:r>
            <a:r>
              <a:rPr lang="zh-CN" altLang="en-US" dirty="0" smtClean="0"/>
              <a:t>可以发现不同硬件（</a:t>
            </a:r>
            <a:r>
              <a:rPr lang="en-US" altLang="zh-CN" dirty="0" smtClean="0"/>
              <a:t>CPU</a:t>
            </a:r>
            <a:r>
              <a:rPr lang="zh-CN" altLang="en-US" dirty="0" smtClean="0"/>
              <a:t>，</a:t>
            </a:r>
            <a:r>
              <a:rPr lang="en-US" altLang="zh-CN" dirty="0" smtClean="0"/>
              <a:t>GPU</a:t>
            </a:r>
            <a:r>
              <a:rPr lang="zh-CN" altLang="en-US" dirty="0" smtClean="0"/>
              <a:t>，</a:t>
            </a:r>
            <a:r>
              <a:rPr lang="en-US" altLang="zh-CN" dirty="0" err="1" smtClean="0"/>
              <a:t>IoT</a:t>
            </a:r>
            <a:r>
              <a:rPr lang="zh-CN" altLang="en-US" dirty="0" smtClean="0"/>
              <a:t>设备）的有效模型。在</a:t>
            </a:r>
            <a:r>
              <a:rPr lang="en-US" altLang="zh-CN" dirty="0" smtClean="0"/>
              <a:t>Raspberry Pi-4</a:t>
            </a:r>
            <a:r>
              <a:rPr lang="zh-CN" altLang="en-US" dirty="0" smtClean="0"/>
              <a:t>上运行</a:t>
            </a:r>
            <a:r>
              <a:rPr lang="en-US" altLang="zh-CN" dirty="0" smtClean="0"/>
              <a:t>WMT’14</a:t>
            </a:r>
            <a:r>
              <a:rPr lang="zh-CN" altLang="en-US" dirty="0" smtClean="0"/>
              <a:t>翻译任务时，</a:t>
            </a:r>
            <a:r>
              <a:rPr lang="en-US" altLang="zh-CN" dirty="0" smtClean="0"/>
              <a:t>HAT</a:t>
            </a:r>
            <a:r>
              <a:rPr lang="zh-CN" altLang="en-US" dirty="0" smtClean="0"/>
              <a:t>可以实现</a:t>
            </a:r>
            <a:r>
              <a:rPr lang="en-US" altLang="zh-CN" dirty="0" smtClean="0"/>
              <a:t>3</a:t>
            </a:r>
            <a:r>
              <a:rPr lang="zh-CN" altLang="en-US" dirty="0" smtClean="0"/>
              <a:t>倍的加速，是基线</a:t>
            </a:r>
            <a:r>
              <a:rPr lang="en-US" altLang="zh-CN" dirty="0" smtClean="0"/>
              <a:t>Transformer</a:t>
            </a:r>
            <a:r>
              <a:rPr lang="zh-CN" altLang="en-US" dirty="0" smtClean="0"/>
              <a:t>的</a:t>
            </a:r>
            <a:r>
              <a:rPr lang="en-US" altLang="zh-CN" dirty="0" smtClean="0"/>
              <a:t>3.7</a:t>
            </a:r>
            <a:r>
              <a:rPr lang="zh-CN" altLang="en-US" dirty="0" smtClean="0"/>
              <a:t>倍；与</a:t>
            </a:r>
            <a:r>
              <a:rPr lang="en-US" altLang="zh-CN" dirty="0" smtClean="0"/>
              <a:t>Evolved Transformer</a:t>
            </a:r>
            <a:r>
              <a:rPr lang="zh-CN" altLang="en-US" dirty="0" smtClean="0"/>
              <a:t>相比，速度提高了</a:t>
            </a:r>
            <a:r>
              <a:rPr lang="en-US" altLang="zh-CN" dirty="0" smtClean="0"/>
              <a:t>2.7</a:t>
            </a:r>
            <a:r>
              <a:rPr lang="zh-CN" altLang="en-US" dirty="0" smtClean="0"/>
              <a:t>倍，尺寸缩小了</a:t>
            </a:r>
            <a:r>
              <a:rPr lang="en-US" altLang="zh-CN" dirty="0" smtClean="0"/>
              <a:t>3.6</a:t>
            </a:r>
            <a:r>
              <a:rPr lang="zh-CN" altLang="en-US" dirty="0" smtClean="0"/>
              <a:t>倍，搜索成本降低了</a:t>
            </a:r>
            <a:r>
              <a:rPr lang="en-US" altLang="zh-CN" dirty="0" smtClean="0"/>
              <a:t>12,041</a:t>
            </a:r>
            <a:r>
              <a:rPr lang="zh-CN" altLang="en-US" dirty="0" smtClean="0"/>
              <a:t>倍，并且没有性能损失。</a:t>
            </a:r>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13</a:t>
            </a:fld>
            <a:endParaRPr lang="zh-CN" altLang="en-US"/>
          </a:p>
        </p:txBody>
      </p:sp>
    </p:spTree>
    <p:extLst>
      <p:ext uri="{BB962C8B-B14F-4D97-AF65-F5344CB8AC3E}">
        <p14:creationId xmlns:p14="http://schemas.microsoft.com/office/powerpoint/2010/main" val="207288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dirty="0" smtClean="0">
                <a:solidFill>
                  <a:srgbClr val="000000"/>
                </a:solidFill>
                <a:effectLst/>
                <a:latin typeface="Constantia" panose="02030602050306030303" pitchFamily="18" charset="0"/>
              </a:rPr>
              <a:t>R-NAS</a:t>
            </a:r>
            <a:r>
              <a:rPr lang="zh-CN" altLang="en-US" sz="1200" b="0" i="0" dirty="0" smtClean="0">
                <a:solidFill>
                  <a:srgbClr val="000000"/>
                </a:solidFill>
                <a:effectLst/>
                <a:latin typeface="Constantia" panose="02030602050306030303" pitchFamily="18" charset="0"/>
              </a:rPr>
              <a:t>尝试</a:t>
            </a:r>
            <a:r>
              <a:rPr lang="en-US" altLang="zh-CN" sz="1200" b="0" i="0" dirty="0" smtClean="0">
                <a:solidFill>
                  <a:srgbClr val="000000"/>
                </a:solidFill>
                <a:effectLst/>
                <a:latin typeface="Constantia" panose="02030602050306030303" pitchFamily="18" charset="0"/>
              </a:rPr>
              <a:t>NAS</a:t>
            </a:r>
            <a:r>
              <a:rPr lang="zh-CN" altLang="en-US" sz="1200" b="0" i="0" dirty="0" smtClean="0">
                <a:solidFill>
                  <a:srgbClr val="000000"/>
                </a:solidFill>
                <a:effectLst/>
                <a:latin typeface="Constantia" panose="02030602050306030303" pitchFamily="18" charset="0"/>
              </a:rPr>
              <a:t>能够自动设计有效的神经网络结构，用于低层图像恢复任务，并应用于实际这两个任务：图像去噪和图像去噪。</a:t>
            </a:r>
          </a:p>
          <a:p>
            <a:r>
              <a:rPr lang="en-US" altLang="zh-CN" sz="1200" b="0" i="0" dirty="0" smtClean="0">
                <a:solidFill>
                  <a:srgbClr val="000000"/>
                </a:solidFill>
                <a:effectLst/>
                <a:latin typeface="Constantia" panose="02030602050306030303" pitchFamily="18" charset="0"/>
              </a:rPr>
              <a:t>IR-NAS</a:t>
            </a:r>
            <a:r>
              <a:rPr lang="zh-CN" altLang="en-US" sz="1200" b="0" i="0" dirty="0" smtClean="0">
                <a:solidFill>
                  <a:srgbClr val="000000"/>
                </a:solidFill>
                <a:effectLst/>
                <a:latin typeface="Constantia" panose="02030602050306030303" pitchFamily="18" charset="0"/>
              </a:rPr>
              <a:t>采用灵活的分层搜索空间，包括内部单元结构和外层宽度。这个所提出的</a:t>
            </a:r>
            <a:r>
              <a:rPr lang="en-US" altLang="zh-CN" sz="1200" b="0" i="0" dirty="0" smtClean="0">
                <a:solidFill>
                  <a:srgbClr val="000000"/>
                </a:solidFill>
                <a:effectLst/>
                <a:latin typeface="Constantia" panose="02030602050306030303" pitchFamily="18" charset="0"/>
              </a:rPr>
              <a:t>IR-NAS</a:t>
            </a:r>
            <a:r>
              <a:rPr lang="zh-CN" altLang="en-US" sz="1200" b="0" i="0" dirty="0" smtClean="0">
                <a:solidFill>
                  <a:srgbClr val="000000"/>
                </a:solidFill>
                <a:effectLst/>
                <a:latin typeface="Constantia" panose="02030602050306030303" pitchFamily="18" charset="0"/>
              </a:rPr>
              <a:t>具有内存和计算效率，使用单个</a:t>
            </a:r>
            <a:r>
              <a:rPr lang="en-US" altLang="zh-CN" sz="1200" b="0" i="0" dirty="0" smtClean="0">
                <a:solidFill>
                  <a:srgbClr val="000000"/>
                </a:solidFill>
                <a:effectLst/>
                <a:latin typeface="Constantia" panose="02030602050306030303" pitchFamily="18" charset="0"/>
              </a:rPr>
              <a:t>GPU</a:t>
            </a:r>
            <a:r>
              <a:rPr lang="zh-CN" altLang="en-US" sz="1200" b="0" i="0" dirty="0" smtClean="0">
                <a:solidFill>
                  <a:srgbClr val="000000"/>
                </a:solidFill>
                <a:effectLst/>
                <a:latin typeface="Constantia" panose="02030602050306030303" pitchFamily="18" charset="0"/>
              </a:rPr>
              <a:t>搜索仅需</a:t>
            </a:r>
            <a:r>
              <a:rPr lang="en-US" altLang="zh-CN" sz="1200" b="0" i="0" dirty="0" smtClean="0">
                <a:solidFill>
                  <a:srgbClr val="000000"/>
                </a:solidFill>
                <a:effectLst/>
                <a:latin typeface="Constantia" panose="02030602050306030303" pitchFamily="18" charset="0"/>
              </a:rPr>
              <a:t>6</a:t>
            </a:r>
            <a:r>
              <a:rPr lang="zh-CN" altLang="en-US" sz="1200" b="0" i="0" dirty="0" smtClean="0">
                <a:solidFill>
                  <a:srgbClr val="000000"/>
                </a:solidFill>
                <a:effectLst/>
                <a:latin typeface="Constantia" panose="02030602050306030303" pitchFamily="18" charset="0"/>
              </a:rPr>
              <a:t>小时，并通过共享单元权重节省内存</a:t>
            </a:r>
          </a:p>
          <a:p>
            <a:r>
              <a:rPr lang="zh-CN" altLang="en-US" sz="1200" b="0" i="0" dirty="0" smtClean="0">
                <a:solidFill>
                  <a:srgbClr val="000000"/>
                </a:solidFill>
                <a:effectLst/>
                <a:latin typeface="Constantia" panose="02030602050306030303" pitchFamily="18" charset="0"/>
              </a:rPr>
              <a:t>不同的功能级别。在三个不同的数据集进行实验，包括一个加性高斯白噪声数据集</a:t>
            </a:r>
            <a:r>
              <a:rPr lang="en-US" altLang="zh-CN" sz="1200" b="0" i="0" dirty="0" smtClean="0">
                <a:solidFill>
                  <a:srgbClr val="000000"/>
                </a:solidFill>
                <a:effectLst/>
                <a:latin typeface="Constantia" panose="02030602050306030303" pitchFamily="18" charset="0"/>
              </a:rPr>
              <a:t>BSD500</a:t>
            </a:r>
            <a:r>
              <a:rPr lang="zh-CN" altLang="en-US" sz="1200" b="0" i="0" dirty="0" smtClean="0">
                <a:solidFill>
                  <a:srgbClr val="000000"/>
                </a:solidFill>
                <a:effectLst/>
                <a:latin typeface="Constantia" panose="02030602050306030303" pitchFamily="18" charset="0"/>
              </a:rPr>
              <a:t>，一个真实噪声数据集</a:t>
            </a:r>
            <a:r>
              <a:rPr lang="en-US" altLang="zh-CN" sz="1200" b="0" i="0" dirty="0" smtClean="0">
                <a:solidFill>
                  <a:srgbClr val="000000"/>
                </a:solidFill>
                <a:effectLst/>
                <a:latin typeface="Constantia" panose="02030602050306030303" pitchFamily="18" charset="0"/>
              </a:rPr>
              <a:t>SIM1800</a:t>
            </a:r>
            <a:r>
              <a:rPr lang="zh-CN" altLang="en-US" sz="1200" b="0" i="0" dirty="0" smtClean="0">
                <a:solidFill>
                  <a:srgbClr val="000000"/>
                </a:solidFill>
                <a:effectLst/>
                <a:latin typeface="Constantia" panose="02030602050306030303" pitchFamily="18" charset="0"/>
              </a:rPr>
              <a:t>和一个具有挑战性的降水数据集</a:t>
            </a:r>
            <a:r>
              <a:rPr lang="en-US" altLang="zh-CN" sz="1200" b="0" i="0" dirty="0" smtClean="0">
                <a:solidFill>
                  <a:srgbClr val="000000"/>
                </a:solidFill>
                <a:effectLst/>
                <a:latin typeface="Constantia" panose="02030602050306030303" pitchFamily="18" charset="0"/>
              </a:rPr>
              <a:t>Rain800</a:t>
            </a:r>
            <a:r>
              <a:rPr lang="zh-CN" altLang="en-US" sz="1200" b="0" i="0" dirty="0" smtClean="0">
                <a:solidFill>
                  <a:srgbClr val="000000"/>
                </a:solidFill>
                <a:effectLst/>
                <a:latin typeface="Constantia" panose="02030602050306030303" pitchFamily="18" charset="0"/>
              </a:rPr>
              <a:t>。</a:t>
            </a:r>
            <a:endParaRPr lang="en-US" altLang="zh-CN" sz="1200" b="0" i="0" dirty="0" smtClean="0">
              <a:solidFill>
                <a:srgbClr val="000000"/>
              </a:solidFill>
              <a:effectLst/>
              <a:latin typeface="Constantia" panose="02030602050306030303" pitchFamily="18" charset="0"/>
            </a:endParaRPr>
          </a:p>
          <a:p>
            <a:r>
              <a:rPr lang="zh-CN" altLang="en-US" sz="1200" b="0" i="0" dirty="0" smtClean="0">
                <a:solidFill>
                  <a:srgbClr val="000000"/>
                </a:solidFill>
                <a:effectLst/>
                <a:latin typeface="Constantia" panose="02030602050306030303" pitchFamily="18" charset="0"/>
              </a:rPr>
              <a:t>结果表明，所发现的体系结构与目前最先进的方法相比，该方法具有参数少、推理速度快的特点，同时具有很强的竞争性。我们也</a:t>
            </a:r>
            <a:r>
              <a:rPr lang="en-US" altLang="zh-CN" sz="1200" b="0" i="0" dirty="0" smtClean="0">
                <a:solidFill>
                  <a:srgbClr val="000000"/>
                </a:solidFill>
                <a:effectLst/>
                <a:latin typeface="Constantia" panose="02030602050306030303" pitchFamily="18" charset="0"/>
              </a:rPr>
              <a:t>NAS</a:t>
            </a:r>
            <a:r>
              <a:rPr lang="zh-CN" altLang="en-US" sz="1200" b="0" i="0" dirty="0" smtClean="0">
                <a:solidFill>
                  <a:srgbClr val="000000"/>
                </a:solidFill>
                <a:effectLst/>
                <a:latin typeface="Constantia" panose="02030602050306030303" pitchFamily="18" charset="0"/>
              </a:rPr>
              <a:t>的体系结构分析</a:t>
            </a:r>
            <a:r>
              <a:rPr lang="en-US" altLang="zh-CN" dirty="0"/>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4CBACD2C-E90E-4F22-A401-D52528102078}" type="slidenum">
              <a:rPr lang="zh-CN" altLang="en-US" smtClean="0"/>
              <a:t>14</a:t>
            </a:fld>
            <a:endParaRPr lang="zh-CN" altLang="en-US"/>
          </a:p>
        </p:txBody>
      </p:sp>
    </p:spTree>
    <p:extLst>
      <p:ext uri="{BB962C8B-B14F-4D97-AF65-F5344CB8AC3E}">
        <p14:creationId xmlns:p14="http://schemas.microsoft.com/office/powerpoint/2010/main" val="395513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相对网络结构来说，优化器的迭代可以说是比较慢的，但每次重要的演进又很容易引人关注，因为这个太通用了。从最基本的</a:t>
            </a:r>
            <a:r>
              <a:rPr lang="en-US" altLang="zh-CN" b="0" i="0" dirty="0">
                <a:effectLst/>
                <a:latin typeface="-apple-system"/>
              </a:rPr>
              <a:t>SGD</a:t>
            </a:r>
            <a:r>
              <a:rPr lang="zh-CN" altLang="en-US" b="0" i="0" dirty="0">
                <a:effectLst/>
                <a:latin typeface="-apple-system"/>
              </a:rPr>
              <a:t>到</a:t>
            </a:r>
            <a:r>
              <a:rPr lang="en-US" altLang="zh-CN" b="0" i="0" dirty="0" err="1">
                <a:effectLst/>
                <a:latin typeface="-apple-system"/>
              </a:rPr>
              <a:t>Adagrad</a:t>
            </a:r>
            <a:r>
              <a:rPr lang="en-US" altLang="zh-CN" b="0" i="0" dirty="0">
                <a:effectLst/>
                <a:latin typeface="-apple-system"/>
              </a:rPr>
              <a:t>, </a:t>
            </a:r>
            <a:r>
              <a:rPr lang="en-US" altLang="zh-CN" b="0" i="0" dirty="0" err="1">
                <a:effectLst/>
                <a:latin typeface="-apple-system"/>
              </a:rPr>
              <a:t>Adadelta</a:t>
            </a:r>
            <a:r>
              <a:rPr lang="en-US" altLang="zh-CN" b="0" i="0" dirty="0">
                <a:effectLst/>
                <a:latin typeface="-apple-system"/>
              </a:rPr>
              <a:t>, </a:t>
            </a:r>
            <a:r>
              <a:rPr lang="en-US" altLang="zh-CN" b="0" i="0" dirty="0" err="1">
                <a:effectLst/>
                <a:latin typeface="-apple-system"/>
              </a:rPr>
              <a:t>RMSProp</a:t>
            </a:r>
            <a:r>
              <a:rPr lang="zh-CN" altLang="en-US" b="0" i="0" dirty="0">
                <a:effectLst/>
                <a:latin typeface="-apple-system"/>
              </a:rPr>
              <a:t>，</a:t>
            </a:r>
            <a:r>
              <a:rPr lang="en-US" altLang="zh-CN" b="0" i="0" dirty="0">
                <a:effectLst/>
                <a:latin typeface="-apple-system"/>
              </a:rPr>
              <a:t>Adam</a:t>
            </a:r>
            <a:r>
              <a:rPr lang="zh-CN" altLang="en-US" b="0" i="0" dirty="0">
                <a:effectLst/>
                <a:latin typeface="-apple-system"/>
              </a:rPr>
              <a:t>等更加精巧的更新方式，很多其实是加入了一些启发</a:t>
            </a:r>
            <a:r>
              <a:rPr lang="en-US" altLang="zh-CN" b="0" i="0" dirty="0">
                <a:effectLst/>
                <a:latin typeface="-apple-system"/>
              </a:rPr>
              <a:t>(</a:t>
            </a:r>
            <a:r>
              <a:rPr lang="zh-CN" altLang="en-US" b="0" i="0" dirty="0">
                <a:effectLst/>
                <a:latin typeface="-apple-system"/>
              </a:rPr>
              <a:t>如物理中的</a:t>
            </a:r>
            <a:r>
              <a:rPr lang="en-US" altLang="zh-CN" b="0" i="0" dirty="0">
                <a:effectLst/>
                <a:latin typeface="-apple-system"/>
              </a:rPr>
              <a:t>momentum</a:t>
            </a:r>
            <a:r>
              <a:rPr lang="zh-CN" altLang="en-US" b="0" i="0" dirty="0">
                <a:effectLst/>
                <a:latin typeface="-apple-system"/>
              </a:rPr>
              <a:t>概念</a:t>
            </a:r>
            <a:r>
              <a:rPr lang="en-US" altLang="zh-CN" b="0" i="0" dirty="0">
                <a:effectLst/>
                <a:latin typeface="-apple-system"/>
              </a:rPr>
              <a:t>)</a:t>
            </a:r>
            <a:r>
              <a:rPr lang="zh-CN" altLang="en-US" b="0" i="0" dirty="0">
                <a:effectLst/>
                <a:latin typeface="-apple-system"/>
              </a:rPr>
              <a:t>，还是属于手工打造，实验证明。论文</a:t>
            </a:r>
            <a:r>
              <a:rPr lang="en-US" altLang="zh-CN" b="0" i="0" dirty="0">
                <a:effectLst/>
                <a:latin typeface="-apple-system"/>
              </a:rPr>
              <a:t>《Neural Optimizer Search with Reinforcement Learning》</a:t>
            </a:r>
            <a:r>
              <a:rPr lang="zh-CN" altLang="en-US" b="0" i="0" dirty="0">
                <a:effectLst/>
                <a:latin typeface="-apple-system"/>
              </a:rPr>
              <a:t>将使用在</a:t>
            </a:r>
            <a:r>
              <a:rPr lang="en-US" altLang="zh-CN" b="0" i="0" dirty="0">
                <a:effectLst/>
                <a:latin typeface="-apple-system"/>
              </a:rPr>
              <a:t>NAS</a:t>
            </a:r>
            <a:r>
              <a:rPr lang="zh-CN" altLang="en-US" b="0" i="0" dirty="0">
                <a:effectLst/>
                <a:latin typeface="-apple-system"/>
              </a:rPr>
              <a:t>上的方法拓展到了优化器（更准确地，更新公式）的优化上。与其它类似工作相比其优点之一是它输出的是更新公式，因此在不同模型和任务间具有更好的迁移能力。首先将更新规则用字符串描述，其描述了该更新公式中所使用的操作数（像梯度及其幂，和它们的指数滑动平均、噪声、</a:t>
            </a:r>
            <a:r>
              <a:rPr lang="en-US" altLang="zh-CN" b="0" i="0" dirty="0">
                <a:effectLst/>
                <a:latin typeface="-apple-system"/>
              </a:rPr>
              <a:t>Adam/</a:t>
            </a:r>
            <a:r>
              <a:rPr lang="en-US" altLang="zh-CN" b="0" i="0" dirty="0" err="1">
                <a:effectLst/>
                <a:latin typeface="-apple-system"/>
              </a:rPr>
              <a:t>RMSProp</a:t>
            </a:r>
            <a:r>
              <a:rPr lang="zh-CN" altLang="en-US" b="0" i="0" dirty="0">
                <a:effectLst/>
                <a:latin typeface="-apple-system"/>
              </a:rPr>
              <a:t>或一些常数等），应用在其上的</a:t>
            </a:r>
            <a:r>
              <a:rPr lang="en-US" altLang="zh-CN" b="0" i="0" dirty="0">
                <a:effectLst/>
                <a:latin typeface="-apple-system"/>
              </a:rPr>
              <a:t>unary</a:t>
            </a:r>
            <a:r>
              <a:rPr lang="zh-CN" altLang="en-US" b="0" i="0" dirty="0">
                <a:effectLst/>
                <a:latin typeface="-apple-system"/>
              </a:rPr>
              <a:t>函数（取负、自然底数、绝对值取对数、</a:t>
            </a:r>
            <a:r>
              <a:rPr lang="en-US" altLang="zh-CN" b="0" i="0" dirty="0">
                <a:effectLst/>
                <a:latin typeface="-apple-system"/>
              </a:rPr>
              <a:t>clip</a:t>
            </a:r>
            <a:r>
              <a:rPr lang="zh-CN" altLang="en-US" b="0" i="0" dirty="0">
                <a:effectLst/>
                <a:latin typeface="-apple-system"/>
              </a:rPr>
              <a:t>等），以及操作数之间的</a:t>
            </a:r>
            <a:r>
              <a:rPr lang="en-US" altLang="zh-CN" b="0" i="0" dirty="0">
                <a:effectLst/>
                <a:latin typeface="-apple-system"/>
              </a:rPr>
              <a:t>binary</a:t>
            </a:r>
            <a:r>
              <a:rPr lang="zh-CN" altLang="en-US" b="0" i="0" dirty="0">
                <a:effectLst/>
                <a:latin typeface="-apple-system"/>
              </a:rPr>
              <a:t>函数（加减乘除等）。然后采用</a:t>
            </a:r>
            <a:r>
              <a:rPr lang="en-US" altLang="zh-CN" b="0" i="0" dirty="0">
                <a:effectLst/>
                <a:latin typeface="-apple-system"/>
              </a:rPr>
              <a:t>NAS</a:t>
            </a:r>
            <a:r>
              <a:rPr lang="zh-CN" altLang="en-US" b="0" i="0" dirty="0">
                <a:effectLst/>
                <a:latin typeface="-apple-system"/>
              </a:rPr>
              <a:t>中类似的基于</a:t>
            </a:r>
            <a:r>
              <a:rPr lang="en-US" altLang="zh-CN" b="0" i="0" dirty="0">
                <a:effectLst/>
                <a:latin typeface="-apple-system"/>
              </a:rPr>
              <a:t>RNN</a:t>
            </a:r>
            <a:r>
              <a:rPr lang="zh-CN" altLang="en-US" b="0" i="0" dirty="0">
                <a:effectLst/>
                <a:latin typeface="-apple-system"/>
              </a:rPr>
              <a:t>的控制器，之后用验证集精度为回报来采用强化学习训练控制器。作者实验中找到了两个新的优化器 </a:t>
            </a:r>
            <a:r>
              <a:rPr lang="en-US" altLang="zh-CN" b="0" i="0" dirty="0">
                <a:effectLst/>
                <a:latin typeface="-apple-system"/>
              </a:rPr>
              <a:t>- </a:t>
            </a:r>
            <a:r>
              <a:rPr lang="en-US" altLang="zh-CN" b="0" i="0" dirty="0" err="1">
                <a:effectLst/>
                <a:latin typeface="-apple-system"/>
              </a:rPr>
              <a:t>PowerSign</a:t>
            </a:r>
            <a:r>
              <a:rPr lang="zh-CN" altLang="en-US" b="0" i="0" dirty="0">
                <a:effectLst/>
                <a:latin typeface="-apple-system"/>
              </a:rPr>
              <a:t>和</a:t>
            </a:r>
            <a:r>
              <a:rPr lang="en-US" altLang="zh-CN" b="0" i="0" dirty="0" err="1">
                <a:effectLst/>
                <a:latin typeface="-apple-system"/>
              </a:rPr>
              <a:t>AddSign</a:t>
            </a:r>
            <a:r>
              <a:rPr lang="zh-CN" altLang="en-US" b="0" i="0" dirty="0">
                <a:effectLst/>
                <a:latin typeface="-apple-system"/>
              </a:rPr>
              <a:t>，并被证明在实验数据集上强于现在常见的优化器</a:t>
            </a:r>
            <a:endParaRPr lang="zh-CN" altLang="en-US" dirty="0"/>
          </a:p>
        </p:txBody>
      </p:sp>
      <p:sp>
        <p:nvSpPr>
          <p:cNvPr id="4" name="灯片编号占位符 3"/>
          <p:cNvSpPr>
            <a:spLocks noGrp="1"/>
          </p:cNvSpPr>
          <p:nvPr>
            <p:ph type="sldNum" sz="quarter" idx="5"/>
          </p:nvPr>
        </p:nvSpPr>
        <p:spPr/>
        <p:txBody>
          <a:bodyPr/>
          <a:lstStyle/>
          <a:p>
            <a:fld id="{4CBACD2C-E90E-4F22-A401-D52528102078}" type="slidenum">
              <a:rPr lang="zh-CN" altLang="en-US" smtClean="0"/>
              <a:t>15</a:t>
            </a:fld>
            <a:endParaRPr lang="zh-CN" altLang="en-US"/>
          </a:p>
        </p:txBody>
      </p:sp>
    </p:spTree>
    <p:extLst>
      <p:ext uri="{BB962C8B-B14F-4D97-AF65-F5344CB8AC3E}">
        <p14:creationId xmlns:p14="http://schemas.microsoft.com/office/powerpoint/2010/main" val="287335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这几年，模型压缩可谓是深度学习中最为火热的分支之一。该方向对于落地到移动端上尤其重要。在</a:t>
            </a:r>
            <a:r>
              <a:rPr lang="en-US" altLang="zh-CN" b="0" i="0" dirty="0" err="1">
                <a:effectLst/>
                <a:latin typeface="-apple-system"/>
              </a:rPr>
              <a:t>AutoML</a:t>
            </a:r>
            <a:r>
              <a:rPr lang="zh-CN" altLang="en-US" b="0" i="0" dirty="0">
                <a:effectLst/>
                <a:latin typeface="-apple-system"/>
              </a:rPr>
              <a:t>的浪潮下，这项工作也有了新的拓展。</a:t>
            </a:r>
            <a:r>
              <a:rPr lang="en-US" altLang="zh-CN" b="0" i="0" dirty="0">
                <a:effectLst/>
                <a:latin typeface="-apple-system"/>
              </a:rPr>
              <a:t>MIT</a:t>
            </a:r>
            <a:r>
              <a:rPr lang="zh-CN" altLang="en-US" b="0" i="0" dirty="0">
                <a:effectLst/>
                <a:latin typeface="-apple-system"/>
              </a:rPr>
              <a:t>，西安交大和</a:t>
            </a:r>
            <a:r>
              <a:rPr lang="en-US" altLang="zh-CN" b="0" i="0" dirty="0">
                <a:effectLst/>
                <a:latin typeface="-apple-system"/>
              </a:rPr>
              <a:t>Google</a:t>
            </a:r>
            <a:r>
              <a:rPr lang="zh-CN" altLang="en-US" b="0" i="0" dirty="0">
                <a:effectLst/>
                <a:latin typeface="-apple-system"/>
              </a:rPr>
              <a:t>的论文</a:t>
            </a:r>
            <a:r>
              <a:rPr lang="en-US" altLang="zh-CN" b="0" i="0" dirty="0">
                <a:effectLst/>
                <a:latin typeface="-apple-system"/>
              </a:rPr>
              <a:t>《AMC: </a:t>
            </a:r>
            <a:r>
              <a:rPr lang="en-US" altLang="zh-CN" b="0" i="0" dirty="0" err="1">
                <a:effectLst/>
                <a:latin typeface="-apple-system"/>
              </a:rPr>
              <a:t>AutoML</a:t>
            </a:r>
            <a:r>
              <a:rPr lang="en-US" altLang="zh-CN" b="0" i="0" dirty="0">
                <a:effectLst/>
                <a:latin typeface="-apple-system"/>
              </a:rPr>
              <a:t> for Model Compression and Acceleration on Mobile Devices》</a:t>
            </a:r>
            <a:r>
              <a:rPr lang="zh-CN" altLang="en-US" b="0" i="0" dirty="0">
                <a:effectLst/>
                <a:latin typeface="-apple-system"/>
              </a:rPr>
              <a:t>主要针对模型压缩中的重要方法之一 </a:t>
            </a:r>
            <a:r>
              <a:rPr lang="en-US" altLang="zh-CN" b="0" i="0" dirty="0">
                <a:effectLst/>
                <a:latin typeface="-apple-system"/>
              </a:rPr>
              <a:t>- </a:t>
            </a:r>
            <a:r>
              <a:rPr lang="zh-CN" altLang="en-US" b="0" i="0" dirty="0">
                <a:effectLst/>
                <a:latin typeface="-apple-system"/>
              </a:rPr>
              <a:t>剪枝（</a:t>
            </a:r>
            <a:r>
              <a:rPr lang="en-US" altLang="zh-CN" b="0" i="0" dirty="0">
                <a:effectLst/>
                <a:latin typeface="-apple-system"/>
              </a:rPr>
              <a:t>Pruning</a:t>
            </a:r>
            <a:r>
              <a:rPr lang="zh-CN" altLang="en-US" b="0" i="0" dirty="0">
                <a:effectLst/>
                <a:latin typeface="-apple-system"/>
              </a:rPr>
              <a:t>）。业界普遍认为虽然模型训练时需要复杂的结构，但训练好的模型一般有比较高的冗余度，因此可以进行裁剪，且只降低很少精度，甚至可能提高精度（由于剪枝能起到正则化效果，从而提高模型的泛化能力）。但是，剪枝策略中的参数选择是件很</a:t>
            </a:r>
            <a:r>
              <a:rPr lang="en-US" altLang="zh-CN" b="0" i="0" dirty="0">
                <a:effectLst/>
                <a:latin typeface="-apple-system"/>
              </a:rPr>
              <a:t>tricky</a:t>
            </a:r>
            <a:r>
              <a:rPr lang="zh-CN" altLang="en-US" b="0" i="0" dirty="0">
                <a:effectLst/>
                <a:latin typeface="-apple-system"/>
              </a:rPr>
              <a:t>的事。拿稀疏率来说，由于每层可能都有不同的冗余程度，因此有各自不同的最优稀疏率。虽然有不少启发式的策略，但还是需要人肉试验看效果。这篇文章提出</a:t>
            </a:r>
            <a:r>
              <a:rPr lang="en-US" altLang="zh-CN" b="0" i="0" dirty="0">
                <a:effectLst/>
                <a:latin typeface="-apple-system"/>
              </a:rPr>
              <a:t>AMC</a:t>
            </a:r>
            <a:r>
              <a:rPr lang="zh-CN" altLang="en-US" b="0" i="0" dirty="0">
                <a:effectLst/>
                <a:latin typeface="-apple-system"/>
              </a:rPr>
              <a:t>（</a:t>
            </a:r>
            <a:r>
              <a:rPr lang="en-US" altLang="zh-CN" b="0" i="0" dirty="0" err="1">
                <a:effectLst/>
                <a:latin typeface="-apple-system"/>
              </a:rPr>
              <a:t>AutoML</a:t>
            </a:r>
            <a:r>
              <a:rPr lang="en-US" altLang="zh-CN" b="0" i="0" dirty="0">
                <a:effectLst/>
                <a:latin typeface="-apple-system"/>
              </a:rPr>
              <a:t> for Model Compression</a:t>
            </a:r>
            <a:r>
              <a:rPr lang="zh-CN" altLang="en-US" b="0" i="0" dirty="0">
                <a:effectLst/>
                <a:latin typeface="-apple-system"/>
              </a:rPr>
              <a:t>）方法，引入强化学习（具体地，</a:t>
            </a:r>
            <a:r>
              <a:rPr lang="en-US" altLang="zh-CN" b="0" i="0" dirty="0">
                <a:effectLst/>
                <a:latin typeface="-apple-system"/>
              </a:rPr>
              <a:t>DDPG</a:t>
            </a:r>
            <a:r>
              <a:rPr lang="zh-CN" altLang="en-US" b="0" i="0" dirty="0">
                <a:effectLst/>
                <a:latin typeface="-apple-system"/>
              </a:rPr>
              <a:t>算法）来学习最优的参数，并且通过设计不同的回报函数可以让最后得到的模型满足不同需要（如高压缩率，或是保证精度）。实验表明，在</a:t>
            </a:r>
            <a:r>
              <a:rPr lang="en-US" altLang="zh-CN" b="0" i="0" dirty="0">
                <a:effectLst/>
                <a:latin typeface="-apple-system"/>
              </a:rPr>
              <a:t>ImageNet</a:t>
            </a:r>
            <a:r>
              <a:rPr lang="zh-CN" altLang="en-US" b="0" i="0" dirty="0">
                <a:effectLst/>
                <a:latin typeface="-apple-system"/>
              </a:rPr>
              <a:t>数据集</a:t>
            </a:r>
            <a:r>
              <a:rPr lang="en-US" altLang="zh-CN" b="0" i="0" dirty="0">
                <a:effectLst/>
                <a:latin typeface="-apple-system"/>
              </a:rPr>
              <a:t>VGG-16</a:t>
            </a:r>
            <a:r>
              <a:rPr lang="zh-CN" altLang="en-US" b="0" i="0" dirty="0">
                <a:effectLst/>
                <a:latin typeface="-apple-system"/>
              </a:rPr>
              <a:t>模型上，在计算量减少到</a:t>
            </a:r>
            <a:r>
              <a:rPr lang="en-US" altLang="zh-CN" b="0" i="0" dirty="0">
                <a:effectLst/>
                <a:latin typeface="-apple-system"/>
              </a:rPr>
              <a:t>1/4</a:t>
            </a:r>
            <a:r>
              <a:rPr lang="zh-CN" altLang="en-US" b="0" i="0" dirty="0">
                <a:effectLst/>
                <a:latin typeface="-apple-system"/>
              </a:rPr>
              <a:t>的情况下准确率比人工调参下高</a:t>
            </a:r>
            <a:r>
              <a:rPr lang="en-US" altLang="zh-CN" b="0" i="0" dirty="0">
                <a:effectLst/>
                <a:latin typeface="-apple-system"/>
              </a:rPr>
              <a:t>2.7%</a:t>
            </a:r>
            <a:r>
              <a:rPr lang="zh-CN" altLang="en-US" b="0" i="0" dirty="0">
                <a:effectLst/>
                <a:latin typeface="-apple-system"/>
              </a:rPr>
              <a:t>；另外</a:t>
            </a:r>
            <a:r>
              <a:rPr lang="en-US" altLang="zh-CN" b="0" i="0" dirty="0" err="1">
                <a:effectLst/>
                <a:latin typeface="-apple-system"/>
              </a:rPr>
              <a:t>MobileNet</a:t>
            </a:r>
            <a:r>
              <a:rPr lang="zh-CN" altLang="en-US" b="0" i="0" dirty="0">
                <a:effectLst/>
                <a:latin typeface="-apple-system"/>
              </a:rPr>
              <a:t>模型可以在准确率只掉</a:t>
            </a:r>
            <a:r>
              <a:rPr lang="en-US" altLang="zh-CN" b="0" i="0" dirty="0">
                <a:effectLst/>
                <a:latin typeface="-apple-system"/>
              </a:rPr>
              <a:t>0.1%</a:t>
            </a:r>
            <a:r>
              <a:rPr lang="zh-CN" altLang="en-US" b="0" i="0" dirty="0">
                <a:effectLst/>
                <a:latin typeface="-apple-system"/>
              </a:rPr>
              <a:t>的前提下在</a:t>
            </a:r>
            <a:r>
              <a:rPr lang="en-US" altLang="zh-CN" b="0" i="0" dirty="0">
                <a:effectLst/>
                <a:latin typeface="-apple-system"/>
              </a:rPr>
              <a:t>Android</a:t>
            </a:r>
            <a:r>
              <a:rPr lang="zh-CN" altLang="en-US" b="0" i="0" dirty="0">
                <a:effectLst/>
                <a:latin typeface="-apple-system"/>
              </a:rPr>
              <a:t>手机和</a:t>
            </a:r>
            <a:r>
              <a:rPr lang="en-US" altLang="zh-CN" b="0" i="0" dirty="0">
                <a:effectLst/>
                <a:latin typeface="-apple-system"/>
              </a:rPr>
              <a:t>Titan XP GPU</a:t>
            </a:r>
            <a:r>
              <a:rPr lang="zh-CN" altLang="en-US" b="0" i="0" dirty="0">
                <a:effectLst/>
                <a:latin typeface="-apple-system"/>
              </a:rPr>
              <a:t>上分别达到</a:t>
            </a:r>
            <a:r>
              <a:rPr lang="en-US" altLang="zh-CN" b="0" i="0" dirty="0">
                <a:effectLst/>
                <a:latin typeface="-apple-system"/>
              </a:rPr>
              <a:t>1.81</a:t>
            </a:r>
            <a:r>
              <a:rPr lang="zh-CN" altLang="en-US" b="0" i="0" dirty="0">
                <a:effectLst/>
                <a:latin typeface="-apple-system"/>
              </a:rPr>
              <a:t>和</a:t>
            </a:r>
            <a:r>
              <a:rPr lang="en-US" altLang="zh-CN" b="0" i="0" dirty="0">
                <a:effectLst/>
                <a:latin typeface="-apple-system"/>
              </a:rPr>
              <a:t>1.43</a:t>
            </a:r>
            <a:r>
              <a:rPr lang="zh-CN" altLang="en-US" b="0" i="0" dirty="0">
                <a:effectLst/>
                <a:latin typeface="-apple-system"/>
              </a:rPr>
              <a:t>倍的加速。</a:t>
            </a:r>
            <a:endParaRPr lang="zh-CN" altLang="en-US" dirty="0"/>
          </a:p>
        </p:txBody>
      </p:sp>
      <p:sp>
        <p:nvSpPr>
          <p:cNvPr id="4" name="灯片编号占位符 3"/>
          <p:cNvSpPr>
            <a:spLocks noGrp="1"/>
          </p:cNvSpPr>
          <p:nvPr>
            <p:ph type="sldNum" sz="quarter" idx="5"/>
          </p:nvPr>
        </p:nvSpPr>
        <p:spPr/>
        <p:txBody>
          <a:bodyPr/>
          <a:lstStyle/>
          <a:p>
            <a:fld id="{4CBACD2C-E90E-4F22-A401-D52528102078}" type="slidenum">
              <a:rPr lang="zh-CN" altLang="en-US" smtClean="0"/>
              <a:t>16</a:t>
            </a:fld>
            <a:endParaRPr lang="zh-CN" altLang="en-US"/>
          </a:p>
        </p:txBody>
      </p:sp>
    </p:spTree>
    <p:extLst>
      <p:ext uri="{BB962C8B-B14F-4D97-AF65-F5344CB8AC3E}">
        <p14:creationId xmlns:p14="http://schemas.microsoft.com/office/powerpoint/2010/main" val="2217731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effectLst/>
                <a:latin typeface="-apple-system"/>
              </a:rPr>
              <a:t>AutoML</a:t>
            </a:r>
            <a:r>
              <a:rPr lang="zh-CN" altLang="en-US" b="0" i="0" dirty="0">
                <a:effectLst/>
                <a:latin typeface="-apple-system"/>
              </a:rPr>
              <a:t>的意义在于把之前启发式人工设计的东西用机器搜索来替代。而深度学习尤其是视觉任务中，有一项容易被忽视但又对结果至关重要的就是数据增强，它被认为可以很大程度上在已有数据集条件下增强模型的泛化能力。另外，数据增强方法的挑战之一是它不是完全通用的，如某一特定数据集上最优的数据增强方法可能并不适用于另一数据集。这就意味着对于特定任务，我们需要找到最适合的数据增强手段。论文</a:t>
            </a:r>
            <a:r>
              <a:rPr lang="en-US" altLang="zh-CN" b="0" i="0" dirty="0">
                <a:effectLst/>
                <a:latin typeface="-apple-system"/>
              </a:rPr>
              <a:t>《</a:t>
            </a:r>
            <a:r>
              <a:rPr lang="en-US" altLang="zh-CN" b="0" i="0" dirty="0" err="1">
                <a:effectLst/>
                <a:latin typeface="-apple-system"/>
              </a:rPr>
              <a:t>AutoAugment</a:t>
            </a:r>
            <a:r>
              <a:rPr lang="en-US" altLang="zh-CN" b="0" i="0" dirty="0">
                <a:effectLst/>
                <a:latin typeface="-apple-system"/>
              </a:rPr>
              <a:t>: Learning Augmentation Policies from Data》</a:t>
            </a:r>
            <a:r>
              <a:rPr lang="zh-CN" altLang="en-US" b="0" i="0" dirty="0">
                <a:effectLst/>
                <a:latin typeface="-apple-system"/>
              </a:rPr>
              <a:t>正是做了这方面的探索，首先定义搜索空间：一个数据增强策略包含五个子策略，每个子策略包含两个图像操作，每个图像操作包含两个超参数：一个是应用该操作的概念，另一个是操作相关应用程度。考虑的操作包含</a:t>
            </a:r>
            <a:r>
              <a:rPr lang="en-US" altLang="zh-CN" b="0" i="0" dirty="0">
                <a:effectLst/>
                <a:latin typeface="-apple-system"/>
              </a:rPr>
              <a:t>shear, translate, rotate</a:t>
            </a:r>
            <a:r>
              <a:rPr lang="zh-CN" altLang="en-US" b="0" i="0" dirty="0">
                <a:effectLst/>
                <a:latin typeface="-apple-system"/>
              </a:rPr>
              <a:t>等</a:t>
            </a:r>
            <a:r>
              <a:rPr lang="en-US" altLang="zh-CN" b="0" i="0" dirty="0">
                <a:effectLst/>
                <a:latin typeface="-apple-system"/>
              </a:rPr>
              <a:t>16</a:t>
            </a:r>
            <a:r>
              <a:rPr lang="zh-CN" altLang="en-US" b="0" i="0" dirty="0">
                <a:effectLst/>
                <a:latin typeface="-apple-system"/>
              </a:rPr>
              <a:t>种。这样就把该问题很好地转化为最优参数搜索问题了。然后基本可以沿用</a:t>
            </a:r>
            <a:r>
              <a:rPr lang="en-US" altLang="zh-CN" b="0" i="0" dirty="0">
                <a:effectLst/>
                <a:latin typeface="-apple-system"/>
              </a:rPr>
              <a:t>NAS</a:t>
            </a:r>
            <a:r>
              <a:rPr lang="zh-CN" altLang="en-US" b="0" i="0" dirty="0">
                <a:effectLst/>
                <a:latin typeface="-apple-system"/>
              </a:rPr>
              <a:t>中的方法，使用一个基于</a:t>
            </a:r>
            <a:r>
              <a:rPr lang="en-US" altLang="zh-CN" b="0" i="0" dirty="0">
                <a:effectLst/>
                <a:latin typeface="-apple-system"/>
              </a:rPr>
              <a:t>RNN</a:t>
            </a:r>
            <a:r>
              <a:rPr lang="zh-CN" altLang="en-US" b="0" i="0" dirty="0">
                <a:effectLst/>
                <a:latin typeface="-apple-system"/>
              </a:rPr>
              <a:t>的控制器来给出数据增强策略，然后将应用该数据增强策略下的模型精度作为回报，使用强化学习（具体地，</a:t>
            </a:r>
            <a:r>
              <a:rPr lang="en-US" altLang="zh-CN" b="0" i="0" dirty="0">
                <a:effectLst/>
                <a:latin typeface="-apple-system"/>
              </a:rPr>
              <a:t>PPO</a:t>
            </a:r>
            <a:r>
              <a:rPr lang="zh-CN" altLang="en-US" b="0" i="0" dirty="0">
                <a:effectLst/>
                <a:latin typeface="-apple-system"/>
              </a:rPr>
              <a:t>算法）训练该控制器。作者实验表明，该方法可以在</a:t>
            </a:r>
            <a:r>
              <a:rPr lang="en-US" altLang="zh-CN" b="0" i="0" dirty="0">
                <a:effectLst/>
                <a:latin typeface="-apple-system"/>
              </a:rPr>
              <a:t>CIFAR-10, CIFAR-100, SVHN</a:t>
            </a:r>
            <a:r>
              <a:rPr lang="zh-CN" altLang="en-US" b="0" i="0" dirty="0">
                <a:effectLst/>
                <a:latin typeface="-apple-system"/>
              </a:rPr>
              <a:t>和</a:t>
            </a:r>
            <a:r>
              <a:rPr lang="en-US" altLang="zh-CN" b="0" i="0" dirty="0">
                <a:effectLst/>
                <a:latin typeface="-apple-system"/>
              </a:rPr>
              <a:t>ImageNet</a:t>
            </a:r>
            <a:r>
              <a:rPr lang="zh-CN" altLang="en-US" b="0" i="0" dirty="0">
                <a:effectLst/>
                <a:latin typeface="-apple-system"/>
              </a:rPr>
              <a:t>数据集上达到了</a:t>
            </a:r>
            <a:r>
              <a:rPr lang="en-US" altLang="zh-CN" b="0" i="0" dirty="0">
                <a:effectLst/>
                <a:latin typeface="-apple-system"/>
              </a:rPr>
              <a:t>SOTA</a:t>
            </a:r>
            <a:r>
              <a:rPr lang="zh-CN" altLang="en-US" b="0" i="0" dirty="0">
                <a:effectLst/>
                <a:latin typeface="-apple-system"/>
              </a:rPr>
              <a:t>水平。</a:t>
            </a:r>
            <a:endParaRPr lang="zh-CN" altLang="en-US" dirty="0"/>
          </a:p>
        </p:txBody>
      </p:sp>
      <p:sp>
        <p:nvSpPr>
          <p:cNvPr id="4" name="灯片编号占位符 3"/>
          <p:cNvSpPr>
            <a:spLocks noGrp="1"/>
          </p:cNvSpPr>
          <p:nvPr>
            <p:ph type="sldNum" sz="quarter" idx="5"/>
          </p:nvPr>
        </p:nvSpPr>
        <p:spPr/>
        <p:txBody>
          <a:bodyPr/>
          <a:lstStyle/>
          <a:p>
            <a:fld id="{4CBACD2C-E90E-4F22-A401-D52528102078}" type="slidenum">
              <a:rPr lang="zh-CN" altLang="en-US" smtClean="0"/>
              <a:t>17</a:t>
            </a:fld>
            <a:endParaRPr lang="zh-CN" altLang="en-US"/>
          </a:p>
        </p:txBody>
      </p:sp>
    </p:spTree>
    <p:extLst>
      <p:ext uri="{BB962C8B-B14F-4D97-AF65-F5344CB8AC3E}">
        <p14:creationId xmlns:p14="http://schemas.microsoft.com/office/powerpoint/2010/main" val="53607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以上主要针对</a:t>
            </a:r>
            <a:r>
              <a:rPr lang="en-US" altLang="zh-CN" b="0" i="0" dirty="0">
                <a:solidFill>
                  <a:srgbClr val="4D4D4D"/>
                </a:solidFill>
                <a:effectLst/>
                <a:latin typeface="-apple-system"/>
              </a:rPr>
              <a:t>NAS</a:t>
            </a:r>
            <a:r>
              <a:rPr lang="zh-CN" altLang="en-US" b="0" i="0" dirty="0">
                <a:solidFill>
                  <a:srgbClr val="4D4D4D"/>
                </a:solidFill>
                <a:effectLst/>
                <a:latin typeface="-apple-system"/>
              </a:rPr>
              <a:t>本身的改进，且主要实验限于图像分类任务和自然语言处理，且大多只关注模型准确率。很自然的，大家就将</a:t>
            </a:r>
            <a:r>
              <a:rPr lang="en-US" altLang="zh-CN" b="0" i="0" dirty="0">
                <a:solidFill>
                  <a:srgbClr val="4D4D4D"/>
                </a:solidFill>
                <a:effectLst/>
                <a:latin typeface="-apple-system"/>
              </a:rPr>
              <a:t>NAS</a:t>
            </a:r>
            <a:r>
              <a:rPr lang="zh-CN" altLang="en-US" b="0" i="0" dirty="0">
                <a:solidFill>
                  <a:srgbClr val="4D4D4D"/>
                </a:solidFill>
                <a:effectLst/>
                <a:latin typeface="-apple-system"/>
              </a:rPr>
              <a:t>往其它的任务上应用，或者将更多因素纳入目标考虑</a:t>
            </a:r>
            <a:endParaRPr lang="zh-CN" altLang="en-US" dirty="0"/>
          </a:p>
        </p:txBody>
      </p:sp>
      <p:sp>
        <p:nvSpPr>
          <p:cNvPr id="4" name="灯片编号占位符 3"/>
          <p:cNvSpPr>
            <a:spLocks noGrp="1"/>
          </p:cNvSpPr>
          <p:nvPr>
            <p:ph type="sldNum" sz="quarter" idx="5"/>
          </p:nvPr>
        </p:nvSpPr>
        <p:spPr/>
        <p:txBody>
          <a:bodyPr/>
          <a:lstStyle/>
          <a:p>
            <a:fld id="{4CBACD2C-E90E-4F22-A401-D52528102078}" type="slidenum">
              <a:rPr lang="zh-CN" altLang="en-US" smtClean="0"/>
              <a:t>3</a:t>
            </a:fld>
            <a:endParaRPr lang="zh-CN" altLang="en-US"/>
          </a:p>
        </p:txBody>
      </p:sp>
    </p:spTree>
    <p:extLst>
      <p:ext uri="{BB962C8B-B14F-4D97-AF65-F5344CB8AC3E}">
        <p14:creationId xmlns:p14="http://schemas.microsoft.com/office/powerpoint/2010/main" val="1643026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apple-system"/>
              </a:rPr>
              <a:t>Google</a:t>
            </a:r>
            <a:r>
              <a:rPr lang="zh-CN" altLang="en-US" b="0" i="0" dirty="0" smtClean="0">
                <a:effectLst/>
                <a:latin typeface="-apple-system"/>
              </a:rPr>
              <a:t>论文将</a:t>
            </a:r>
            <a:r>
              <a:rPr lang="en-US" altLang="zh-CN" b="0" i="0" dirty="0">
                <a:effectLst/>
                <a:latin typeface="-apple-system"/>
              </a:rPr>
              <a:t>NAS</a:t>
            </a:r>
            <a:r>
              <a:rPr lang="zh-CN" altLang="en-US" b="0" i="0" dirty="0">
                <a:effectLst/>
                <a:latin typeface="-apple-system"/>
              </a:rPr>
              <a:t>拓展到主义分割</a:t>
            </a:r>
            <a:r>
              <a:rPr lang="zh-CN" altLang="en-US" b="0" i="0" dirty="0" smtClean="0">
                <a:effectLst/>
                <a:latin typeface="-apple-system"/>
              </a:rPr>
              <a:t>领域。</a:t>
            </a:r>
            <a:r>
              <a:rPr lang="zh-CN" altLang="en-US" b="0" i="0" dirty="0">
                <a:effectLst/>
                <a:latin typeface="-apple-system"/>
              </a:rPr>
              <a:t>语义分割任务与图片分类相比，输入的尺寸更大。经典的语义分割网络需要特殊的结构，如空洞卷积、</a:t>
            </a:r>
            <a:r>
              <a:rPr lang="en-US" altLang="zh-CN" b="0" i="0" dirty="0">
                <a:effectLst/>
                <a:latin typeface="-apple-system"/>
              </a:rPr>
              <a:t>ASPP</a:t>
            </a:r>
            <a:r>
              <a:rPr lang="zh-CN" altLang="en-US" b="0" i="0" dirty="0">
                <a:effectLst/>
                <a:latin typeface="-apple-system"/>
              </a:rPr>
              <a:t>等来提取多尺度上下文信息。这给</a:t>
            </a:r>
            <a:r>
              <a:rPr lang="en-US" altLang="zh-CN" b="0" i="0" dirty="0">
                <a:effectLst/>
                <a:latin typeface="-apple-system"/>
              </a:rPr>
              <a:t>NAS</a:t>
            </a:r>
            <a:r>
              <a:rPr lang="zh-CN" altLang="en-US" b="0" i="0" dirty="0">
                <a:effectLst/>
                <a:latin typeface="-apple-system"/>
              </a:rPr>
              <a:t>带来了更大的挑战。这篇文章主要</a:t>
            </a:r>
            <a:r>
              <a:rPr lang="en-US" altLang="zh-CN" b="0" i="0" dirty="0">
                <a:effectLst/>
                <a:latin typeface="-apple-system"/>
              </a:rPr>
              <a:t>focus</a:t>
            </a:r>
            <a:r>
              <a:rPr lang="zh-CN" altLang="en-US" b="0" i="0" dirty="0">
                <a:effectLst/>
                <a:latin typeface="-apple-system"/>
              </a:rPr>
              <a:t>在两点：搜索空间的设计与代理任务的设计。对于搜索空间，文中提出了适合语义分割任务的</a:t>
            </a:r>
            <a:r>
              <a:rPr lang="en-US" altLang="zh-CN" b="0" i="0" dirty="0">
                <a:effectLst/>
                <a:latin typeface="-apple-system"/>
              </a:rPr>
              <a:t>DPC(Dense Prediction Cell)</a:t>
            </a:r>
            <a:r>
              <a:rPr lang="zh-CN" altLang="en-US" b="0" i="0" dirty="0">
                <a:effectLst/>
                <a:latin typeface="-apple-system"/>
              </a:rPr>
              <a:t>。对于评估精度的代理任务，由于语义分割任务与图片分类不同，往往依赖大分辨率，因此，代理任务的设计上，一方面采用小的网络</a:t>
            </a:r>
            <a:r>
              <a:rPr lang="en-US" altLang="zh-CN" b="0" i="0" dirty="0">
                <a:effectLst/>
                <a:latin typeface="-apple-system"/>
              </a:rPr>
              <a:t>backbone</a:t>
            </a:r>
            <a:r>
              <a:rPr lang="zh-CN" altLang="en-US" b="0" i="0" dirty="0">
                <a:effectLst/>
                <a:latin typeface="-apple-system"/>
              </a:rPr>
              <a:t>；另一方面将在训练集上得到的</a:t>
            </a:r>
            <a:r>
              <a:rPr lang="en-US" altLang="zh-CN" b="0" i="0" dirty="0">
                <a:effectLst/>
                <a:latin typeface="-apple-system"/>
              </a:rPr>
              <a:t>feature map </a:t>
            </a:r>
            <a:r>
              <a:rPr lang="en-US" altLang="zh-CN" b="0" i="0" dirty="0" smtClean="0">
                <a:effectLst/>
                <a:latin typeface="-apple-system"/>
              </a:rPr>
              <a:t>cache</a:t>
            </a:r>
            <a:r>
              <a:rPr lang="zh-CN" altLang="en-US" b="0" i="0" dirty="0" smtClean="0">
                <a:effectLst/>
                <a:latin typeface="-apple-system"/>
              </a:rPr>
              <a:t>重用起来。</a:t>
            </a:r>
            <a:r>
              <a:rPr lang="zh-CN" altLang="en-US" b="0" i="0" dirty="0">
                <a:effectLst/>
                <a:latin typeface="-apple-system"/>
              </a:rPr>
              <a:t>实验表明，机器搜到的网络在如</a:t>
            </a:r>
            <a:r>
              <a:rPr lang="en-US" altLang="zh-CN" b="0" i="0" dirty="0">
                <a:effectLst/>
                <a:latin typeface="-apple-system"/>
              </a:rPr>
              <a:t>Cityscapes</a:t>
            </a:r>
            <a:r>
              <a:rPr lang="zh-CN" altLang="en-US" b="0" i="0" dirty="0">
                <a:effectLst/>
                <a:latin typeface="-apple-system"/>
              </a:rPr>
              <a:t>、</a:t>
            </a:r>
            <a:r>
              <a:rPr lang="en-US" altLang="zh-CN" b="0" i="0" dirty="0">
                <a:effectLst/>
                <a:latin typeface="-apple-system"/>
              </a:rPr>
              <a:t>PASCAL-Person-Part</a:t>
            </a:r>
            <a:r>
              <a:rPr lang="zh-CN" altLang="en-US" b="0" i="0" dirty="0">
                <a:effectLst/>
                <a:latin typeface="-apple-system"/>
              </a:rPr>
              <a:t>和</a:t>
            </a:r>
            <a:r>
              <a:rPr lang="en-US" altLang="zh-CN" b="0" i="0" dirty="0">
                <a:effectLst/>
                <a:latin typeface="-apple-system"/>
              </a:rPr>
              <a:t>PASCAL VOC2012</a:t>
            </a:r>
            <a:r>
              <a:rPr lang="zh-CN" altLang="en-US" b="0" i="0" dirty="0">
                <a:effectLst/>
                <a:latin typeface="-apple-system"/>
              </a:rPr>
              <a:t>上能得到</a:t>
            </a:r>
            <a:r>
              <a:rPr lang="en-US" altLang="zh-CN" b="0" i="0" dirty="0">
                <a:effectLst/>
                <a:latin typeface="-apple-system"/>
              </a:rPr>
              <a:t>SOTA</a:t>
            </a:r>
            <a:r>
              <a:rPr lang="zh-CN" altLang="en-US" b="0" i="0" dirty="0" smtClean="0">
                <a:effectLst/>
                <a:latin typeface="-apple-system"/>
              </a:rPr>
              <a:t>结果</a:t>
            </a:r>
            <a:endParaRPr lang="en-US" altLang="zh-CN" b="0" i="0" dirty="0" smtClean="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https://blog.csdn.net/mooneve/article/details/83144385</a:t>
            </a:r>
            <a:endParaRPr lang="zh-CN" altLang="en-US" dirty="0"/>
          </a:p>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4</a:t>
            </a:fld>
            <a:endParaRPr lang="zh-CN" altLang="en-US"/>
          </a:p>
        </p:txBody>
      </p:sp>
    </p:spTree>
    <p:extLst>
      <p:ext uri="{BB962C8B-B14F-4D97-AF65-F5344CB8AC3E}">
        <p14:creationId xmlns:p14="http://schemas.microsoft.com/office/powerpoint/2010/main" val="493529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smtClean="0"/>
              <a:t>现有的研究通常注重搜索可重复的单元结构，而对控制空间分辨率变化的外部网络结构进行人工设计。这种做法简化了搜索空间，但对于具备大量网络级架构变体的密集图像预测而言，该方法越来越成问题。因此，我们建议</a:t>
            </a:r>
            <a:r>
              <a:rPr lang="zh-CN" altLang="en-US" b="1" dirty="0" smtClean="0"/>
              <a:t>除了搜索单元级结构之外还要搜索网络级架构，从而形成分层架构搜索空间</a:t>
            </a:r>
            <a:r>
              <a:rPr lang="zh-CN" altLang="en-US" dirty="0" smtClean="0"/>
              <a:t>。我们提出包含许多流行网络设计的网络级搜索空间，并提出一个公式来进行基于梯度的高效架构搜索（</a:t>
            </a:r>
            <a:r>
              <a:rPr lang="en-US" altLang="zh-CN" dirty="0" smtClean="0"/>
              <a:t>Cityscapes </a:t>
            </a:r>
            <a:r>
              <a:rPr lang="zh-CN" altLang="en-US" dirty="0" smtClean="0"/>
              <a:t>图像上使用</a:t>
            </a:r>
            <a:r>
              <a:rPr lang="en-US" altLang="zh-CN" dirty="0" smtClean="0"/>
              <a:t>P100 GPU</a:t>
            </a:r>
            <a:r>
              <a:rPr lang="zh-CN" altLang="en-US" dirty="0" smtClean="0"/>
              <a:t>需要</a:t>
            </a:r>
            <a:r>
              <a:rPr lang="en-US" altLang="zh-CN" dirty="0" smtClean="0"/>
              <a:t>3</a:t>
            </a:r>
            <a:r>
              <a:rPr lang="zh-CN" altLang="en-US" dirty="0" smtClean="0"/>
              <a:t>天）。我们证明了所提方法在具有挑战性的</a:t>
            </a:r>
            <a:r>
              <a:rPr lang="en-US" altLang="zh-CN" dirty="0" smtClean="0"/>
              <a:t>Cityscapes</a:t>
            </a:r>
            <a:r>
              <a:rPr lang="zh-CN" altLang="en-US" dirty="0" smtClean="0"/>
              <a:t>，</a:t>
            </a:r>
            <a:r>
              <a:rPr lang="en-US" altLang="zh-CN" dirty="0" smtClean="0"/>
              <a:t>PASCAL VOC 2012</a:t>
            </a:r>
            <a:r>
              <a:rPr lang="zh-CN" altLang="en-US" dirty="0" smtClean="0"/>
              <a:t>和</a:t>
            </a:r>
            <a:r>
              <a:rPr lang="en-US" altLang="zh-CN" dirty="0" smtClean="0"/>
              <a:t>ADE20K</a:t>
            </a:r>
            <a:r>
              <a:rPr lang="zh-CN" altLang="en-US" dirty="0" smtClean="0"/>
              <a:t>数据集上的有效性。在不经任何 </a:t>
            </a:r>
            <a:r>
              <a:rPr lang="en-US" altLang="zh-CN" dirty="0" smtClean="0"/>
              <a:t>ImageNet </a:t>
            </a:r>
            <a:r>
              <a:rPr lang="zh-CN" altLang="en-US" dirty="0" smtClean="0"/>
              <a:t>预训练的情况下，我们搜索得到的专用于语义图像分割的架构获得了当前最优性能。</a:t>
            </a:r>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5</a:t>
            </a:fld>
            <a:endParaRPr lang="zh-CN" altLang="en-US"/>
          </a:p>
        </p:txBody>
      </p:sp>
    </p:spTree>
    <p:extLst>
      <p:ext uri="{BB962C8B-B14F-4D97-AF65-F5344CB8AC3E}">
        <p14:creationId xmlns:p14="http://schemas.microsoft.com/office/powerpoint/2010/main" val="3659377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本文的</a:t>
            </a:r>
            <a:r>
              <a:rPr lang="en-US" altLang="zh-CN" dirty="0" smtClean="0"/>
              <a:t>Motivation</a:t>
            </a:r>
            <a:r>
              <a:rPr lang="zh-CN" altLang="en-US" dirty="0" smtClean="0"/>
              <a:t>其实很简单：在检测网络的</a:t>
            </a:r>
            <a:r>
              <a:rPr lang="en-US" altLang="zh-CN" dirty="0" smtClean="0"/>
              <a:t>neck</a:t>
            </a:r>
            <a:r>
              <a:rPr lang="zh-CN" altLang="en-US" dirty="0" smtClean="0"/>
              <a:t>部分，如何自动地进行特征分层连接，从而取得精度和速度的权衡。目标是一个更好的学习可扩展特征金字塔结构，用于目标检测。在一个覆盖所有</a:t>
            </a:r>
            <a:r>
              <a:rPr lang="zh-CN" altLang="en-US" b="1" dirty="0" smtClean="0"/>
              <a:t>交叉尺度连接的可扩展搜索空间中</a:t>
            </a:r>
            <a:r>
              <a:rPr lang="zh-CN" altLang="en-US" dirty="0" smtClean="0"/>
              <a:t>，</a:t>
            </a:r>
            <a:r>
              <a:rPr lang="zh-CN" altLang="en-US" b="1" dirty="0" smtClean="0"/>
              <a:t>采用神经网络结构搜索</a:t>
            </a:r>
            <a:r>
              <a:rPr lang="zh-CN" altLang="en-US" dirty="0" smtClean="0"/>
              <a:t>，发现了一种新的特征金字塔结构。架构名为</a:t>
            </a:r>
            <a:r>
              <a:rPr lang="en-US" altLang="zh-CN" dirty="0" smtClean="0"/>
              <a:t>NAS-FPN</a:t>
            </a:r>
            <a:r>
              <a:rPr lang="zh-CN" altLang="en-US" dirty="0" smtClean="0"/>
              <a:t>，</a:t>
            </a:r>
            <a:r>
              <a:rPr lang="zh-CN" altLang="en-US" b="1" dirty="0" smtClean="0"/>
              <a:t>由自顶向下和自下而上的连接组合而成，可以跨范围地融合特性</a:t>
            </a:r>
            <a:r>
              <a:rPr lang="zh-CN" altLang="en-US" dirty="0" smtClean="0"/>
              <a:t>。为了发现一个更好的</a:t>
            </a:r>
            <a:r>
              <a:rPr lang="en-US" altLang="zh-CN" dirty="0" smtClean="0"/>
              <a:t>FPN</a:t>
            </a:r>
            <a:r>
              <a:rPr lang="zh-CN" altLang="en-US" dirty="0" smtClean="0"/>
              <a:t>架构，作者充分利用了基于</a:t>
            </a:r>
            <a:r>
              <a:rPr lang="en-US" altLang="zh-CN" dirty="0" smtClean="0"/>
              <a:t>RL</a:t>
            </a:r>
            <a:r>
              <a:rPr lang="zh-CN" altLang="en-US" dirty="0" smtClean="0"/>
              <a:t>的</a:t>
            </a:r>
            <a:r>
              <a:rPr lang="en-US" altLang="zh-CN" dirty="0" smtClean="0"/>
              <a:t>NAS,</a:t>
            </a:r>
            <a:r>
              <a:rPr lang="zh-CN" altLang="en-US" dirty="0" smtClean="0"/>
              <a:t>使用</a:t>
            </a:r>
            <a:r>
              <a:rPr lang="zh-CN" altLang="en-US" b="1" dirty="0" smtClean="0"/>
              <a:t>强化学习</a:t>
            </a:r>
            <a:r>
              <a:rPr lang="zh-CN" altLang="en-US" dirty="0" smtClean="0"/>
              <a:t>训练了一个</a:t>
            </a:r>
            <a:r>
              <a:rPr lang="zh-CN" altLang="en-US" b="1" dirty="0" smtClean="0"/>
              <a:t>控制器</a:t>
            </a:r>
            <a:r>
              <a:rPr lang="zh-CN" altLang="en-US" dirty="0" smtClean="0"/>
              <a:t>来在给定的搜索空间中选择</a:t>
            </a:r>
            <a:r>
              <a:rPr lang="zh-CN" altLang="en-US" b="1" dirty="0" smtClean="0"/>
              <a:t>最好的模型结构</a:t>
            </a:r>
            <a:r>
              <a:rPr lang="zh-CN" altLang="en-US" dirty="0" smtClean="0"/>
              <a:t>。控制器使用在</a:t>
            </a:r>
            <a:r>
              <a:rPr lang="zh-CN" altLang="en-US" b="1" dirty="0" smtClean="0"/>
              <a:t>搜索空间内子模型的准确率</a:t>
            </a:r>
            <a:r>
              <a:rPr lang="zh-CN" altLang="en-US" dirty="0" smtClean="0"/>
              <a:t>来作为更新参数的</a:t>
            </a:r>
            <a:r>
              <a:rPr lang="zh-CN" altLang="en-US" b="1" dirty="0" smtClean="0"/>
              <a:t>反馈信号</a:t>
            </a:r>
            <a:r>
              <a:rPr lang="en-US" altLang="zh-CN" dirty="0" smtClean="0"/>
              <a:t>(reward signal)</a:t>
            </a:r>
            <a:r>
              <a:rPr lang="zh-CN" altLang="en-US" dirty="0" smtClean="0"/>
              <a:t>。因此，通过这样的试错，控制器会学到越来越好的结构，搜索空间在架构成功搜索的过程中起到了很重要的作用。对于</a:t>
            </a:r>
            <a:r>
              <a:rPr lang="en-US" altLang="zh-CN" dirty="0" smtClean="0"/>
              <a:t>FPN</a:t>
            </a:r>
            <a:r>
              <a:rPr lang="zh-CN" altLang="en-US" dirty="0" smtClean="0"/>
              <a:t>的可拓展性，在搜索的过程中，作者强制让</a:t>
            </a:r>
            <a:r>
              <a:rPr lang="en-US" altLang="zh-CN" dirty="0" smtClean="0"/>
              <a:t>FPN</a:t>
            </a:r>
            <a:r>
              <a:rPr lang="zh-CN" altLang="en-US" dirty="0" smtClean="0"/>
              <a:t>重复</a:t>
            </a:r>
            <a:r>
              <a:rPr lang="en-US" altLang="zh-CN" dirty="0" smtClean="0"/>
              <a:t>N</a:t>
            </a:r>
            <a:r>
              <a:rPr lang="zh-CN" altLang="en-US" dirty="0" smtClean="0"/>
              <a:t>次然后</a:t>
            </a:r>
            <a:r>
              <a:rPr lang="en-US" altLang="zh-CN" dirty="0" smtClean="0"/>
              <a:t>concatenation</a:t>
            </a:r>
            <a:r>
              <a:rPr lang="zh-CN" altLang="en-US" dirty="0" smtClean="0"/>
              <a:t>到一起形成一个大的架构。</a:t>
            </a:r>
          </a:p>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6</a:t>
            </a:fld>
            <a:endParaRPr lang="zh-CN" altLang="en-US"/>
          </a:p>
        </p:txBody>
      </p:sp>
    </p:spTree>
    <p:extLst>
      <p:ext uri="{BB962C8B-B14F-4D97-AF65-F5344CB8AC3E}">
        <p14:creationId xmlns:p14="http://schemas.microsoft.com/office/powerpoint/2010/main" val="37151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smtClean="0"/>
              <a:t>AutoFPN</a:t>
            </a:r>
            <a:r>
              <a:rPr lang="zh-CN" altLang="en-US" dirty="0" smtClean="0"/>
              <a:t>的创新点在主要是针对</a:t>
            </a:r>
            <a:r>
              <a:rPr lang="en-US" altLang="zh-CN" dirty="0" smtClean="0"/>
              <a:t>backbone</a:t>
            </a:r>
            <a:r>
              <a:rPr lang="zh-CN" altLang="en-US" dirty="0" smtClean="0"/>
              <a:t>的特征先做自动</a:t>
            </a:r>
            <a:r>
              <a:rPr lang="en-US" altLang="zh-CN" dirty="0" smtClean="0"/>
              <a:t>fusion</a:t>
            </a:r>
            <a:r>
              <a:rPr lang="zh-CN" altLang="en-US" dirty="0" smtClean="0"/>
              <a:t>操作（</a:t>
            </a:r>
            <a:r>
              <a:rPr lang="en-US" altLang="zh-CN" b="1" dirty="0" smtClean="0"/>
              <a:t>Auto-fusion</a:t>
            </a:r>
            <a:r>
              <a:rPr lang="zh-CN" altLang="en-US" dirty="0" smtClean="0"/>
              <a:t>），另外就是对</a:t>
            </a:r>
            <a:r>
              <a:rPr lang="en-US" altLang="zh-CN" dirty="0" smtClean="0"/>
              <a:t>head</a:t>
            </a:r>
            <a:r>
              <a:rPr lang="zh-CN" altLang="en-US" dirty="0" smtClean="0"/>
              <a:t>网络使用</a:t>
            </a:r>
            <a:r>
              <a:rPr lang="en-US" altLang="zh-CN" dirty="0" smtClean="0"/>
              <a:t>NAS</a:t>
            </a:r>
            <a:r>
              <a:rPr lang="zh-CN" altLang="en-US" dirty="0" smtClean="0"/>
              <a:t>技术搜索得到一个网络用于分类和回归（</a:t>
            </a:r>
            <a:r>
              <a:rPr lang="en-US" altLang="zh-CN" b="1" dirty="0" smtClean="0"/>
              <a:t>Auto-head</a:t>
            </a:r>
            <a:r>
              <a:rPr lang="zh-CN" altLang="en-US" dirty="0" smtClean="0"/>
              <a:t>）。</a:t>
            </a:r>
            <a:endParaRPr lang="en-US" altLang="zh-CN" dirty="0" smtClean="0"/>
          </a:p>
          <a:p>
            <a:r>
              <a:rPr lang="en-US" altLang="zh-CN" dirty="0" err="1" smtClean="0"/>
              <a:t>AutoFPN</a:t>
            </a:r>
            <a:r>
              <a:rPr lang="zh-CN" altLang="en-US" dirty="0" smtClean="0"/>
              <a:t>还加入了资源约束，这样既可以避免生成的模型过大，也能够加速搜索和训练过程。很直观的一种想法是将</a:t>
            </a:r>
            <a:r>
              <a:rPr lang="en-US" altLang="zh-CN" dirty="0" smtClean="0"/>
              <a:t>forward</a:t>
            </a:r>
            <a:r>
              <a:rPr lang="zh-CN" altLang="en-US" dirty="0" smtClean="0"/>
              <a:t>时间作为约束条件，但是测得的</a:t>
            </a:r>
            <a:r>
              <a:rPr lang="en-US" altLang="zh-CN" dirty="0" smtClean="0"/>
              <a:t>forward</a:t>
            </a:r>
            <a:r>
              <a:rPr lang="zh-CN" altLang="en-US" dirty="0" smtClean="0"/>
              <a:t>时间相对于模型参数并不是可微的，所以考虑如下三个方面来对资源约束建模：模型大小、</a:t>
            </a:r>
            <a:r>
              <a:rPr lang="en-US" altLang="zh-CN" dirty="0" smtClean="0"/>
              <a:t>FLOPs</a:t>
            </a:r>
            <a:r>
              <a:rPr lang="zh-CN" altLang="en-US" dirty="0" smtClean="0"/>
              <a:t>、</a:t>
            </a:r>
            <a:r>
              <a:rPr lang="en-US" altLang="zh-CN" dirty="0" smtClean="0"/>
              <a:t>memory access cost (MAC)</a:t>
            </a:r>
          </a:p>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7</a:t>
            </a:fld>
            <a:endParaRPr lang="zh-CN" altLang="en-US"/>
          </a:p>
        </p:txBody>
      </p:sp>
    </p:spTree>
    <p:extLst>
      <p:ext uri="{BB962C8B-B14F-4D97-AF65-F5344CB8AC3E}">
        <p14:creationId xmlns:p14="http://schemas.microsoft.com/office/powerpoint/2010/main" val="51221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smtClean="0"/>
              <a:t>提出了第一个用于搜索目标检测器</a:t>
            </a:r>
            <a:r>
              <a:rPr lang="en-US" altLang="zh-CN" dirty="0" smtClean="0"/>
              <a:t>Backbone</a:t>
            </a:r>
            <a:r>
              <a:rPr lang="zh-CN" altLang="en-US" dirty="0" smtClean="0"/>
              <a:t>的方法。在旷视原创技术</a:t>
            </a:r>
            <a:r>
              <a:rPr lang="en-US" altLang="zh-CN" dirty="0" smtClean="0"/>
              <a:t>one-shot NAS</a:t>
            </a:r>
            <a:r>
              <a:rPr lang="zh-CN" altLang="en-US" dirty="0" smtClean="0"/>
              <a:t>的启发之下，研究员通过将权重训练和结构搜索解耦来进行检测器</a:t>
            </a:r>
            <a:r>
              <a:rPr lang="en-US" altLang="zh-CN" dirty="0" smtClean="0"/>
              <a:t>Backbone</a:t>
            </a:r>
            <a:r>
              <a:rPr lang="zh-CN" altLang="en-US" dirty="0" smtClean="0"/>
              <a:t>的搜索</a:t>
            </a:r>
            <a:r>
              <a:rPr lang="en-US" altLang="zh-CN" dirty="0" smtClean="0"/>
              <a:t>.</a:t>
            </a:r>
            <a:r>
              <a:rPr lang="zh-CN" altLang="en-US" dirty="0" smtClean="0"/>
              <a:t>大部分之前的</a:t>
            </a:r>
            <a:r>
              <a:rPr lang="en-US" altLang="zh-CN" dirty="0" smtClean="0"/>
              <a:t>NAS</a:t>
            </a:r>
            <a:r>
              <a:rPr lang="zh-CN" altLang="en-US" dirty="0" smtClean="0"/>
              <a:t>方法都以一种嵌套的方式来同时优化权重与结构，然而，只有通过将其拆解为两步，预训练才能更加高效。该框架避免了预训练带来的低效问题，使搜索</a:t>
            </a:r>
            <a:r>
              <a:rPr lang="en-US" altLang="zh-CN" dirty="0" smtClean="0"/>
              <a:t>Backbone</a:t>
            </a:r>
            <a:r>
              <a:rPr lang="zh-CN" altLang="en-US" dirty="0" smtClean="0"/>
              <a:t>得以可行</a:t>
            </a:r>
            <a:r>
              <a:rPr lang="en-US" altLang="zh-CN" dirty="0" smtClean="0"/>
              <a:t>.</a:t>
            </a:r>
          </a:p>
          <a:p>
            <a:pPr algn="l"/>
            <a:r>
              <a:rPr lang="en-US" altLang="zh-CN" dirty="0" err="1" smtClean="0"/>
              <a:t>DetNAS</a:t>
            </a:r>
            <a:r>
              <a:rPr lang="zh-CN" altLang="en-US" dirty="0" smtClean="0"/>
              <a:t>由三步组成，</a:t>
            </a:r>
            <a:r>
              <a:rPr lang="en-US" altLang="zh-CN" dirty="0" smtClean="0"/>
              <a:t>1</a:t>
            </a:r>
            <a:r>
              <a:rPr lang="zh-CN" altLang="en-US" dirty="0" smtClean="0"/>
              <a:t>）在</a:t>
            </a:r>
            <a:r>
              <a:rPr lang="en-US" altLang="zh-CN" dirty="0" smtClean="0"/>
              <a:t>ImageNet</a:t>
            </a:r>
            <a:r>
              <a:rPr lang="zh-CN" altLang="en-US" dirty="0" smtClean="0"/>
              <a:t>上预训练</a:t>
            </a:r>
            <a:r>
              <a:rPr lang="en-US" altLang="zh-CN" dirty="0" err="1" smtClean="0"/>
              <a:t>Supernet</a:t>
            </a:r>
            <a:r>
              <a:rPr lang="zh-CN" altLang="en-US" dirty="0" smtClean="0"/>
              <a:t>，</a:t>
            </a:r>
            <a:r>
              <a:rPr lang="en-US" altLang="zh-CN" dirty="0" smtClean="0"/>
              <a:t>2</a:t>
            </a:r>
            <a:r>
              <a:rPr lang="zh-CN" altLang="en-US" dirty="0" smtClean="0"/>
              <a:t>）在检测数据集上微调</a:t>
            </a:r>
            <a:r>
              <a:rPr lang="en-US" altLang="zh-CN" dirty="0" err="1" smtClean="0"/>
              <a:t>Supernet</a:t>
            </a:r>
            <a:r>
              <a:rPr lang="zh-CN" altLang="en-US" dirty="0" smtClean="0"/>
              <a:t>以及，</a:t>
            </a:r>
            <a:r>
              <a:rPr lang="en-US" altLang="zh-CN" dirty="0" smtClean="0"/>
              <a:t>3</a:t>
            </a:r>
            <a:r>
              <a:rPr lang="zh-CN" altLang="en-US" dirty="0" smtClean="0"/>
              <a:t>）在训练好的</a:t>
            </a:r>
            <a:r>
              <a:rPr lang="en-US" altLang="zh-CN" dirty="0" err="1" smtClean="0"/>
              <a:t>Supernet</a:t>
            </a:r>
            <a:r>
              <a:rPr lang="zh-CN" altLang="en-US" dirty="0" smtClean="0"/>
              <a:t>上进行结构搜索。</a:t>
            </a:r>
            <a:endParaRPr lang="en-US" altLang="zh-CN" dirty="0" smtClean="0"/>
          </a:p>
          <a:p>
            <a:pPr algn="l"/>
            <a:r>
              <a:rPr lang="en-US" altLang="zh-CN" dirty="0" err="1" smtClean="0"/>
              <a:t>DetNAS</a:t>
            </a:r>
            <a:r>
              <a:rPr lang="zh-CN" altLang="en-US" dirty="0" smtClean="0"/>
              <a:t>的计算消耗（在</a:t>
            </a:r>
            <a:r>
              <a:rPr lang="en-US" altLang="zh-CN" dirty="0" smtClean="0"/>
              <a:t>COCO</a:t>
            </a:r>
            <a:r>
              <a:rPr lang="zh-CN" altLang="en-US" dirty="0" smtClean="0"/>
              <a:t>上为</a:t>
            </a:r>
            <a:r>
              <a:rPr lang="en-US" altLang="zh-CN" dirty="0" smtClean="0"/>
              <a:t>44GPU days</a:t>
            </a:r>
            <a:r>
              <a:rPr lang="zh-CN" altLang="en-US" dirty="0" smtClean="0"/>
              <a:t>）仅为训练一个常用物体检测器的两倍。实验结果显示，</a:t>
            </a:r>
            <a:r>
              <a:rPr lang="en-US" altLang="zh-CN" dirty="0" err="1" smtClean="0"/>
              <a:t>DetNAS</a:t>
            </a:r>
            <a:r>
              <a:rPr lang="zh-CN" altLang="en-US" dirty="0" smtClean="0"/>
              <a:t>的主要搜索结果的性能在</a:t>
            </a:r>
            <a:r>
              <a:rPr lang="en-US" altLang="zh-CN" dirty="0" smtClean="0"/>
              <a:t>COCO</a:t>
            </a:r>
            <a:r>
              <a:rPr lang="zh-CN" altLang="en-US" dirty="0" smtClean="0"/>
              <a:t>上超越了</a:t>
            </a:r>
            <a:r>
              <a:rPr lang="en-US" altLang="zh-CN" dirty="0" err="1" smtClean="0"/>
              <a:t>ShuffleNet</a:t>
            </a:r>
            <a:r>
              <a:rPr lang="zh-CN" altLang="en-US" dirty="0" smtClean="0"/>
              <a:t>和</a:t>
            </a:r>
            <a:r>
              <a:rPr lang="en-US" altLang="zh-CN" dirty="0" err="1" smtClean="0"/>
              <a:t>ResNet</a:t>
            </a:r>
            <a:r>
              <a:rPr lang="zh-CN" altLang="en-US" dirty="0" smtClean="0"/>
              <a:t>等传统手工网络结构。</a:t>
            </a:r>
            <a:endParaRPr lang="en-US" altLang="zh-CN" dirty="0" smtClean="0"/>
          </a:p>
          <a:p>
            <a:pPr algn="l"/>
            <a:r>
              <a:rPr lang="zh-CN" altLang="en-US" dirty="0" smtClean="0"/>
              <a:t>另外，为了展示</a:t>
            </a:r>
            <a:r>
              <a:rPr lang="en-US" altLang="zh-CN" dirty="0" err="1" smtClean="0"/>
              <a:t>DetNAS</a:t>
            </a:r>
            <a:r>
              <a:rPr lang="zh-CN" altLang="en-US" dirty="0" smtClean="0"/>
              <a:t>的有效性，旷视研究院团队在</a:t>
            </a:r>
            <a:r>
              <a:rPr lang="en-US" altLang="zh-CN" dirty="0" err="1" smtClean="0"/>
              <a:t>DetNAS</a:t>
            </a:r>
            <a:r>
              <a:rPr lang="zh-CN" altLang="en-US" dirty="0" smtClean="0"/>
              <a:t>上测试了多个物体检测器（</a:t>
            </a:r>
            <a:r>
              <a:rPr lang="en-US" altLang="zh-CN" dirty="0" smtClean="0"/>
              <a:t>FPN</a:t>
            </a:r>
            <a:r>
              <a:rPr lang="zh-CN" altLang="en-US" dirty="0" smtClean="0"/>
              <a:t>和</a:t>
            </a:r>
            <a:r>
              <a:rPr lang="en-US" altLang="zh-CN" dirty="0" err="1" smtClean="0"/>
              <a:t>RetinaNet</a:t>
            </a:r>
            <a:r>
              <a:rPr lang="zh-CN" altLang="en-US" dirty="0" smtClean="0"/>
              <a:t>），并且也使用了不同的数据集（</a:t>
            </a:r>
            <a:r>
              <a:rPr lang="en-US" altLang="zh-CN" dirty="0" smtClean="0"/>
              <a:t>COCO</a:t>
            </a:r>
            <a:r>
              <a:rPr lang="zh-CN" altLang="en-US" dirty="0" smtClean="0"/>
              <a:t>与</a:t>
            </a:r>
            <a:r>
              <a:rPr lang="en-US" altLang="zh-CN" dirty="0" smtClean="0"/>
              <a:t>VOC</a:t>
            </a:r>
            <a:r>
              <a:rPr lang="zh-CN" altLang="en-US" dirty="0" smtClean="0"/>
              <a:t>）进行验证。进一步讨论显示，在结构层面，图像分类与物体检测任务之间存在不同的规律，这可能会为手工模型设计提供新的灵感。</a:t>
            </a:r>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8</a:t>
            </a:fld>
            <a:endParaRPr lang="zh-CN" altLang="en-US"/>
          </a:p>
        </p:txBody>
      </p:sp>
    </p:spTree>
    <p:extLst>
      <p:ext uri="{BB962C8B-B14F-4D97-AF65-F5344CB8AC3E}">
        <p14:creationId xmlns:p14="http://schemas.microsoft.com/office/powerpoint/2010/main" val="2192506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相比谷歌的</a:t>
            </a:r>
            <a:r>
              <a:rPr lang="en-US" altLang="zh-CN" dirty="0" smtClean="0"/>
              <a:t>NAS-FPN</a:t>
            </a:r>
            <a:r>
              <a:rPr lang="zh-CN" altLang="en-US" dirty="0" smtClean="0"/>
              <a:t>（</a:t>
            </a:r>
            <a:r>
              <a:rPr lang="en-US" altLang="zh-CN" dirty="0" smtClean="0"/>
              <a:t>2019 CVPR</a:t>
            </a:r>
            <a:r>
              <a:rPr lang="zh-CN" altLang="en-US" dirty="0" smtClean="0"/>
              <a:t>），搜索时间缩短</a:t>
            </a:r>
            <a:r>
              <a:rPr lang="en-US" altLang="zh-CN" dirty="0" smtClean="0"/>
              <a:t>. </a:t>
            </a:r>
            <a:r>
              <a:rPr lang="zh-CN" altLang="en-US" dirty="0" smtClean="0"/>
              <a:t>主要因为</a:t>
            </a:r>
            <a:r>
              <a:rPr lang="en-US" altLang="zh-CN" dirty="0" err="1" smtClean="0"/>
              <a:t>prograssive</a:t>
            </a:r>
            <a:r>
              <a:rPr lang="en-US" altLang="zh-CN" dirty="0" smtClean="0"/>
              <a:t> search</a:t>
            </a:r>
          </a:p>
          <a:p>
            <a:r>
              <a:rPr lang="zh-CN" altLang="en-US" b="1" dirty="0" smtClean="0"/>
              <a:t>搜索中间特征的抽取</a:t>
            </a:r>
            <a:r>
              <a:rPr lang="en-US" altLang="zh-CN" b="1" dirty="0" smtClean="0"/>
              <a:t>/</a:t>
            </a:r>
            <a:r>
              <a:rPr lang="zh-CN" altLang="en-US" b="1" dirty="0" smtClean="0"/>
              <a:t>融合</a:t>
            </a:r>
            <a:r>
              <a:rPr lang="en-US" altLang="zh-CN" b="1" dirty="0" smtClean="0"/>
              <a:t>, </a:t>
            </a:r>
            <a:r>
              <a:rPr lang="zh-CN" altLang="en-US" b="1" dirty="0" smtClean="0"/>
              <a:t>搜索</a:t>
            </a:r>
            <a:r>
              <a:rPr lang="en-US" altLang="zh-CN" b="1" dirty="0" smtClean="0"/>
              <a:t>head</a:t>
            </a:r>
            <a:r>
              <a:rPr lang="zh-CN" altLang="en-US" b="1" dirty="0" smtClean="0"/>
              <a:t>共享权重的比例</a:t>
            </a:r>
            <a:r>
              <a:rPr lang="en-US" altLang="zh-CN" b="1" dirty="0" smtClean="0"/>
              <a:t>,</a:t>
            </a:r>
          </a:p>
          <a:p>
            <a:r>
              <a:rPr lang="zh-CN" altLang="en-US" dirty="0" smtClean="0"/>
              <a:t>亮点</a:t>
            </a:r>
            <a:r>
              <a:rPr lang="en-US" altLang="zh-CN" dirty="0" smtClean="0"/>
              <a:t>: </a:t>
            </a:r>
            <a:r>
              <a:rPr lang="zh-CN" altLang="en-US" dirty="0" smtClean="0"/>
              <a:t>搜索更高效</a:t>
            </a:r>
            <a:r>
              <a:rPr lang="en-US" altLang="zh-CN" dirty="0" smtClean="0"/>
              <a:t>. </a:t>
            </a:r>
            <a:r>
              <a:rPr lang="zh-CN" altLang="en-US" dirty="0" smtClean="0"/>
              <a:t>原因</a:t>
            </a:r>
            <a:r>
              <a:rPr lang="en-US" altLang="zh-CN" dirty="0" smtClean="0"/>
              <a:t>:1.proxy task 2.progeassive search 3.criterion for evaluation 4.FCOS(</a:t>
            </a:r>
            <a:r>
              <a:rPr lang="en-US" altLang="zh-CN" dirty="0" err="1" smtClean="0"/>
              <a:t>achor</a:t>
            </a:r>
            <a:r>
              <a:rPr lang="en-US" altLang="zh-CN" dirty="0" smtClean="0"/>
              <a:t>-free, one-stage, less post processing)</a:t>
            </a:r>
            <a:endParaRPr lang="zh-CN" altLang="en-US" dirty="0" smtClean="0"/>
          </a:p>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9</a:t>
            </a:fld>
            <a:endParaRPr lang="zh-CN" altLang="en-US"/>
          </a:p>
        </p:txBody>
      </p:sp>
    </p:spTree>
    <p:extLst>
      <p:ext uri="{BB962C8B-B14F-4D97-AF65-F5344CB8AC3E}">
        <p14:creationId xmlns:p14="http://schemas.microsoft.com/office/powerpoint/2010/main" val="211337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smtClean="0">
                <a:solidFill>
                  <a:srgbClr val="4D4D4D"/>
                </a:solidFill>
                <a:effectLst/>
                <a:latin typeface="-apple-system"/>
              </a:rPr>
              <a:t>在功能强大的</a:t>
            </a:r>
            <a:r>
              <a:rPr lang="en-US" altLang="zh-CN" b="0" i="0" dirty="0" smtClean="0">
                <a:solidFill>
                  <a:srgbClr val="4D4D4D"/>
                </a:solidFill>
                <a:effectLst/>
                <a:latin typeface="-apple-system"/>
              </a:rPr>
              <a:t>GPU</a:t>
            </a:r>
            <a:r>
              <a:rPr lang="zh-CN" altLang="en-US" b="0" i="0" dirty="0" smtClean="0">
                <a:solidFill>
                  <a:srgbClr val="4D4D4D"/>
                </a:solidFill>
                <a:effectLst/>
                <a:latin typeface="-apple-system"/>
              </a:rPr>
              <a:t>上，当前最快的算法每个视频片段的运行时间超过半秒。本文提出了一种有关视频体系结构学习的新想法</a:t>
            </a:r>
            <a:r>
              <a:rPr lang="en-US" altLang="zh-CN" b="0" i="0" dirty="0" smtClean="0">
                <a:solidFill>
                  <a:srgbClr val="4D4D4D"/>
                </a:solidFill>
                <a:effectLst/>
                <a:latin typeface="-apple-system"/>
              </a:rPr>
              <a:t>-Tiny Video Networks-</a:t>
            </a:r>
            <a:r>
              <a:rPr lang="zh-CN" altLang="en-US" b="0" i="0" dirty="0" smtClean="0">
                <a:solidFill>
                  <a:srgbClr val="4D4D4D"/>
                </a:solidFill>
                <a:effectLst/>
                <a:latin typeface="-apple-system"/>
              </a:rPr>
              <a:t>它会自动设计用于理解视频的高效模块。 微型视频模型具有竞争优势，在</a:t>
            </a:r>
            <a:r>
              <a:rPr lang="en-US" altLang="zh-CN" b="0" i="0" dirty="0" smtClean="0">
                <a:solidFill>
                  <a:srgbClr val="4D4D4D"/>
                </a:solidFill>
                <a:effectLst/>
                <a:latin typeface="-apple-system"/>
              </a:rPr>
              <a:t>CPU</a:t>
            </a:r>
            <a:r>
              <a:rPr lang="zh-CN" altLang="en-US" b="0" i="0" dirty="0" smtClean="0">
                <a:solidFill>
                  <a:srgbClr val="4D4D4D"/>
                </a:solidFill>
                <a:effectLst/>
                <a:latin typeface="-apple-system"/>
              </a:rPr>
              <a:t>上每个视频的运行时间低至</a:t>
            </a:r>
            <a:r>
              <a:rPr lang="en-US" altLang="zh-CN" b="0" i="0" dirty="0" smtClean="0">
                <a:solidFill>
                  <a:srgbClr val="4D4D4D"/>
                </a:solidFill>
                <a:effectLst/>
                <a:latin typeface="-apple-system"/>
              </a:rPr>
              <a:t>37</a:t>
            </a:r>
            <a:r>
              <a:rPr lang="zh-CN" altLang="en-US" b="0" i="0" dirty="0" smtClean="0">
                <a:solidFill>
                  <a:srgbClr val="4D4D4D"/>
                </a:solidFill>
                <a:effectLst/>
                <a:latin typeface="-apple-system"/>
              </a:rPr>
              <a:t>毫秒，而在标准</a:t>
            </a:r>
            <a:r>
              <a:rPr lang="en-US" altLang="zh-CN" b="0" i="0" dirty="0" smtClean="0">
                <a:solidFill>
                  <a:srgbClr val="4D4D4D"/>
                </a:solidFill>
                <a:effectLst/>
                <a:latin typeface="-apple-system"/>
              </a:rPr>
              <a:t>GPU</a:t>
            </a:r>
            <a:r>
              <a:rPr lang="zh-CN" altLang="en-US" b="0" i="0" dirty="0" smtClean="0">
                <a:solidFill>
                  <a:srgbClr val="4D4D4D"/>
                </a:solidFill>
                <a:effectLst/>
                <a:latin typeface="-apple-system"/>
              </a:rPr>
              <a:t>上的运行时间则低至</a:t>
            </a:r>
            <a:r>
              <a:rPr lang="en-US" altLang="zh-CN" b="0" i="0" dirty="0" smtClean="0">
                <a:solidFill>
                  <a:srgbClr val="4D4D4D"/>
                </a:solidFill>
                <a:effectLst/>
                <a:latin typeface="-apple-system"/>
              </a:rPr>
              <a:t>10</a:t>
            </a:r>
            <a:r>
              <a:rPr lang="zh-CN" altLang="en-US" b="0" i="0" dirty="0" smtClean="0">
                <a:solidFill>
                  <a:srgbClr val="4D4D4D"/>
                </a:solidFill>
                <a:effectLst/>
                <a:latin typeface="-apple-system"/>
              </a:rPr>
              <a:t>毫秒。</a:t>
            </a:r>
            <a:endParaRPr lang="en-US" altLang="zh-CN" b="0" i="0" dirty="0" smtClean="0">
              <a:solidFill>
                <a:srgbClr val="4D4D4D"/>
              </a:solidFill>
              <a:effectLst/>
              <a:latin typeface="-apple-system"/>
            </a:endParaRPr>
          </a:p>
          <a:p>
            <a:r>
              <a:rPr lang="zh-CN" altLang="en-US" dirty="0" smtClean="0"/>
              <a:t>我们的贡献如下：</a:t>
            </a:r>
          </a:p>
          <a:p>
            <a:r>
              <a:rPr lang="zh-CN" altLang="en-US" dirty="0" smtClean="0"/>
              <a:t>学习视频的高效网络的首个方法（</a:t>
            </a:r>
            <a:r>
              <a:rPr lang="en-US" altLang="zh-CN" dirty="0" smtClean="0"/>
              <a:t>Tiny Video Networks</a:t>
            </a:r>
            <a:r>
              <a:rPr lang="zh-CN" altLang="en-US" dirty="0" smtClean="0"/>
              <a:t>）。这些是已知最快的视频网络，可在</a:t>
            </a:r>
            <a:r>
              <a:rPr lang="en-US" altLang="zh-CN" dirty="0" smtClean="0"/>
              <a:t>CPU</a:t>
            </a:r>
            <a:r>
              <a:rPr lang="zh-CN" altLang="en-US" dirty="0" smtClean="0"/>
              <a:t>和</a:t>
            </a:r>
            <a:r>
              <a:rPr lang="en-US" altLang="zh-CN" dirty="0" smtClean="0"/>
              <a:t>GPU</a:t>
            </a:r>
            <a:r>
              <a:rPr lang="zh-CN" altLang="en-US" dirty="0" smtClean="0"/>
              <a:t>上以比实时速度更好的速度运行。</a:t>
            </a:r>
          </a:p>
          <a:p>
            <a:r>
              <a:rPr lang="zh-CN" altLang="en-US" dirty="0" smtClean="0"/>
              <a:t>一种体系结构搜索，旨在解决使用视频的挑战，同时生成快速而准确的模型。</a:t>
            </a:r>
          </a:p>
          <a:p>
            <a:r>
              <a:rPr lang="zh-CN" altLang="en-US" dirty="0" smtClean="0"/>
              <a:t>微型模型可以进一步扩大规模，以获得与最新性能相当的最快模型。</a:t>
            </a:r>
            <a:endParaRPr lang="en-US" altLang="zh-CN" dirty="0" smtClean="0"/>
          </a:p>
          <a:p>
            <a:r>
              <a:rPr lang="zh-CN" altLang="en-US" dirty="0" smtClean="0"/>
              <a:t>令人惊讶的是，学习到的模型架构与卷积层更少的典型视频架构有所不同。 </a:t>
            </a:r>
            <a:r>
              <a:rPr lang="en-US" altLang="zh-CN" dirty="0" smtClean="0"/>
              <a:t>Tiny Video Networks</a:t>
            </a:r>
            <a:r>
              <a:rPr lang="zh-CN" altLang="en-US" dirty="0" smtClean="0"/>
              <a:t>更喜欢轻量级元素，例如</a:t>
            </a:r>
            <a:r>
              <a:rPr lang="en-US" altLang="zh-CN" dirty="0" smtClean="0"/>
              <a:t>2D</a:t>
            </a:r>
            <a:r>
              <a:rPr lang="zh-CN" altLang="en-US" dirty="0" smtClean="0"/>
              <a:t>池，门控层和挤压激励层（</a:t>
            </a:r>
            <a:r>
              <a:rPr lang="en-US" altLang="zh-CN" dirty="0" smtClean="0"/>
              <a:t>Hu et al.2018</a:t>
            </a:r>
            <a:r>
              <a:rPr lang="zh-CN" altLang="en-US" dirty="0" smtClean="0"/>
              <a:t>）。相反，当代视频理解模型通常包括计算密集型层，例如</a:t>
            </a:r>
            <a:r>
              <a:rPr lang="en-US" altLang="zh-CN" dirty="0" smtClean="0"/>
              <a:t>3D</a:t>
            </a:r>
            <a:r>
              <a:rPr lang="zh-CN" altLang="en-US" dirty="0" smtClean="0"/>
              <a:t>卷积。有趣的是，小型网络通常不喜欢流行的非本地块模块之一（</a:t>
            </a:r>
            <a:r>
              <a:rPr lang="en-US" altLang="zh-CN" dirty="0" smtClean="0"/>
              <a:t>Wang</a:t>
            </a:r>
            <a:r>
              <a:rPr lang="zh-CN" altLang="en-US" dirty="0" smtClean="0"/>
              <a:t>等人，</a:t>
            </a:r>
            <a:r>
              <a:rPr lang="en-US" altLang="zh-CN" dirty="0" smtClean="0"/>
              <a:t>2018</a:t>
            </a:r>
            <a:r>
              <a:rPr lang="zh-CN" altLang="en-US" dirty="0" smtClean="0"/>
              <a:t>），因为它以高计算成本获得的性能很少</a:t>
            </a:r>
          </a:p>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4CBACD2C-E90E-4F22-A401-D52528102078}" type="slidenum">
              <a:rPr lang="zh-CN" altLang="en-US" smtClean="0"/>
              <a:t>10</a:t>
            </a:fld>
            <a:endParaRPr lang="zh-CN" altLang="en-US"/>
          </a:p>
        </p:txBody>
      </p:sp>
    </p:spTree>
    <p:extLst>
      <p:ext uri="{BB962C8B-B14F-4D97-AF65-F5344CB8AC3E}">
        <p14:creationId xmlns:p14="http://schemas.microsoft.com/office/powerpoint/2010/main" val="3174256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47B3E4E-E6CE-463D-8A6F-E24BE2FAF1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0345A1BA-B049-4360-AF62-11D1350830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865F17D5-A2E5-4F4D-9ABE-D1FC55B95E4E}"/>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5" name="页脚占位符 4">
            <a:extLst>
              <a:ext uri="{FF2B5EF4-FFF2-40B4-BE49-F238E27FC236}">
                <a16:creationId xmlns:a16="http://schemas.microsoft.com/office/drawing/2014/main" xmlns="" id="{FAF3C6E4-4C11-4470-86CE-33B7B4DB3D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0FFC16D-C2D8-44C0-90A1-1F3B3568B390}"/>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4011733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B6E54DE-391C-4CBD-B767-A9A5E528079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1065467-EDFD-404D-8F63-E2CCFA48A0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F2719BF-D1D9-4ED1-8B7A-880D88675565}"/>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5" name="页脚占位符 4">
            <a:extLst>
              <a:ext uri="{FF2B5EF4-FFF2-40B4-BE49-F238E27FC236}">
                <a16:creationId xmlns:a16="http://schemas.microsoft.com/office/drawing/2014/main" xmlns="" id="{CF56E50A-66E1-4158-9B59-2A2A2F65AF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94F024B-2A9B-4162-B307-560934964E9D}"/>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212970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21547B65-9C3F-4186-9030-3D3F0507273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D78FDB6D-B18C-4669-A910-9C4411A2E44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60AE39EE-3190-46A9-88AF-CCDAED7E6393}"/>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5" name="页脚占位符 4">
            <a:extLst>
              <a:ext uri="{FF2B5EF4-FFF2-40B4-BE49-F238E27FC236}">
                <a16:creationId xmlns:a16="http://schemas.microsoft.com/office/drawing/2014/main" xmlns="" id="{497239E9-B8A0-45DD-9AD0-EF5375255A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5E83A102-CD6C-4485-B572-38E7AED57BAC}"/>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152093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32F4A47-3417-4338-9A1A-6D5DFE7A29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1BD975C-483F-47D8-AB2B-468FB499E5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75368939-89FB-4C46-80E9-89C5DEB3DCB9}"/>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5" name="页脚占位符 4">
            <a:extLst>
              <a:ext uri="{FF2B5EF4-FFF2-40B4-BE49-F238E27FC236}">
                <a16:creationId xmlns:a16="http://schemas.microsoft.com/office/drawing/2014/main" xmlns="" id="{F7F3E434-7A5F-4F97-BF4C-45421A66EC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919D657-808F-4190-A978-3C541BB36CCD}"/>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3404881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7DE92F1-0FC1-4633-A523-D6F1D7FFD2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CE932ED2-7F52-4D09-A0BD-2C4331F783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DA3E8441-2973-4EE8-9DCE-C8904EDEA307}"/>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5" name="页脚占位符 4">
            <a:extLst>
              <a:ext uri="{FF2B5EF4-FFF2-40B4-BE49-F238E27FC236}">
                <a16:creationId xmlns:a16="http://schemas.microsoft.com/office/drawing/2014/main" xmlns="" id="{A0205719-2F70-44A5-A820-190CDF1D72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3485BB3-52D6-4F14-B6E8-52CA13CB1105}"/>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2950046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56F2619-9E3F-4C32-901E-FE67C9077B9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3E39E096-8B5A-400F-855B-C46105741BA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7D490154-8C46-458D-BB17-4DD5E8CFB96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ECBF4A9A-DDD7-410F-A40A-D6A41853A586}"/>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6" name="页脚占位符 5">
            <a:extLst>
              <a:ext uri="{FF2B5EF4-FFF2-40B4-BE49-F238E27FC236}">
                <a16:creationId xmlns:a16="http://schemas.microsoft.com/office/drawing/2014/main" xmlns="" id="{1F5A362D-3B0B-4761-9E3E-A57F1B20EA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974814F2-4435-485C-9451-A0BB52D6B3EA}"/>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4117805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5E22DE7-1BF9-419C-BF3E-9E8B9D0F458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0F3F62A-0AFD-4B0A-941F-AA1C5319CD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0796B42F-E56F-47E3-B5D8-7091B8E6D0E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AE7C116E-CC97-48DA-B8A8-4F5F2EA42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1B54EF1C-5CE5-4431-AB51-5172326AA03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3D018473-98F6-4992-9A9E-4E28AECAEA74}"/>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8" name="页脚占位符 7">
            <a:extLst>
              <a:ext uri="{FF2B5EF4-FFF2-40B4-BE49-F238E27FC236}">
                <a16:creationId xmlns:a16="http://schemas.microsoft.com/office/drawing/2014/main" xmlns="" id="{A8E3A6F8-D042-492F-9624-31BF20E3244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0F2DBC17-8966-435B-BAFB-945B4B8122F0}"/>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414545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F70EE24-8FCA-4757-937A-8E5BADC1ED1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E565FADC-1C15-4A2B-A298-2E9DDC314B3C}"/>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4" name="页脚占位符 3">
            <a:extLst>
              <a:ext uri="{FF2B5EF4-FFF2-40B4-BE49-F238E27FC236}">
                <a16:creationId xmlns:a16="http://schemas.microsoft.com/office/drawing/2014/main" xmlns="" id="{58A70D23-1392-4C53-9520-C9A660F063D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9A870F51-4D1F-41A9-8B14-5DEE3721006F}"/>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381371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9CD1095-F2ED-4998-A986-DDE255F1E987}"/>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3" name="页脚占位符 2">
            <a:extLst>
              <a:ext uri="{FF2B5EF4-FFF2-40B4-BE49-F238E27FC236}">
                <a16:creationId xmlns:a16="http://schemas.microsoft.com/office/drawing/2014/main" xmlns="" id="{78947677-721B-43F7-92FF-194CCB63E46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C9C19CF9-5D4B-4D50-AEEC-57B73D7DE296}"/>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101324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30DE133-8B0C-417E-BED7-F4D4A4BD74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D8E002C6-876F-4D53-A137-7A4D72F83D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185CED50-FA93-4D42-AA94-74ADE6862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FEA0D3D4-A149-4E9D-A350-47A0067D323E}"/>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6" name="页脚占位符 5">
            <a:extLst>
              <a:ext uri="{FF2B5EF4-FFF2-40B4-BE49-F238E27FC236}">
                <a16:creationId xmlns:a16="http://schemas.microsoft.com/office/drawing/2014/main" xmlns="" id="{3641E3E6-E64F-422E-AFD5-06BC8490D3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FB4E8A8C-4981-401A-AE9E-C7F5EC958E69}"/>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143791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4242995-1C9C-46CD-83EC-889C78A2B6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ADF087DA-8C0E-4768-8D40-9E2716F3CF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7D730312-D419-4B16-8FAC-5AF18D805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160A5278-D230-4DF8-BA6E-6C0598A84A24}"/>
              </a:ext>
            </a:extLst>
          </p:cNvPr>
          <p:cNvSpPr>
            <a:spLocks noGrp="1"/>
          </p:cNvSpPr>
          <p:nvPr>
            <p:ph type="dt" sz="half" idx="10"/>
          </p:nvPr>
        </p:nvSpPr>
        <p:spPr/>
        <p:txBody>
          <a:bodyPr/>
          <a:lstStyle/>
          <a:p>
            <a:fld id="{48A389DA-5A3F-47F4-A05D-3EAF82779D65}" type="datetimeFigureOut">
              <a:rPr lang="zh-CN" altLang="en-US" smtClean="0"/>
              <a:t>2020/12/7</a:t>
            </a:fld>
            <a:endParaRPr lang="zh-CN" altLang="en-US"/>
          </a:p>
        </p:txBody>
      </p:sp>
      <p:sp>
        <p:nvSpPr>
          <p:cNvPr id="6" name="页脚占位符 5">
            <a:extLst>
              <a:ext uri="{FF2B5EF4-FFF2-40B4-BE49-F238E27FC236}">
                <a16:creationId xmlns:a16="http://schemas.microsoft.com/office/drawing/2014/main" xmlns="" id="{7B887862-B7C4-4BAD-AB47-606CABFBCE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05CE222-7723-4CB1-A2C7-C483364DBB5D}"/>
              </a:ext>
            </a:extLst>
          </p:cNvPr>
          <p:cNvSpPr>
            <a:spLocks noGrp="1"/>
          </p:cNvSpPr>
          <p:nvPr>
            <p:ph type="sldNum" sz="quarter" idx="12"/>
          </p:nvPr>
        </p:nvSpPr>
        <p:spPr/>
        <p:txBody>
          <a:body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36063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87B539F7-BA54-4D1C-9833-17B70D0E0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447A278D-220B-479C-A05A-80529C388B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CC1B697-9759-4B09-8155-56C1D1F37A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389DA-5A3F-47F4-A05D-3EAF82779D65}" type="datetimeFigureOut">
              <a:rPr lang="zh-CN" altLang="en-US" smtClean="0"/>
              <a:t>2020/12/7</a:t>
            </a:fld>
            <a:endParaRPr lang="zh-CN" altLang="en-US"/>
          </a:p>
        </p:txBody>
      </p:sp>
      <p:sp>
        <p:nvSpPr>
          <p:cNvPr id="5" name="页脚占位符 4">
            <a:extLst>
              <a:ext uri="{FF2B5EF4-FFF2-40B4-BE49-F238E27FC236}">
                <a16:creationId xmlns:a16="http://schemas.microsoft.com/office/drawing/2014/main" xmlns="" id="{5DF95CAF-C7A2-486D-B6C7-D56758A406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103C75C5-0E56-4B06-B86D-2E5E4A48C8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8A37E-5CF7-4215-A232-DDFE7534AE24}" type="slidenum">
              <a:rPr lang="zh-CN" altLang="en-US" smtClean="0"/>
              <a:t>‹#›</a:t>
            </a:fld>
            <a:endParaRPr lang="zh-CN" altLang="en-US"/>
          </a:p>
        </p:txBody>
      </p:sp>
    </p:spTree>
    <p:extLst>
      <p:ext uri="{BB962C8B-B14F-4D97-AF65-F5344CB8AC3E}">
        <p14:creationId xmlns:p14="http://schemas.microsoft.com/office/powerpoint/2010/main" val="1782742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E0890D7-823E-4F40-918E-AAE560ADAC04}"/>
              </a:ext>
            </a:extLst>
          </p:cNvPr>
          <p:cNvSpPr>
            <a:spLocks noGrp="1"/>
          </p:cNvSpPr>
          <p:nvPr>
            <p:ph type="title"/>
          </p:nvPr>
        </p:nvSpPr>
        <p:spPr/>
        <p:txBody>
          <a:bodyPr>
            <a:normAutofit/>
          </a:bodyPr>
          <a:lstStyle/>
          <a:p>
            <a:r>
              <a:rPr lang="en-US" altLang="zh-CN" sz="4000" b="1" kern="1800" dirty="0" smtClean="0">
                <a:latin typeface="宋体" panose="02010600030101010101" pitchFamily="2" charset="-122"/>
              </a:rPr>
              <a:t>3.3</a:t>
            </a:r>
            <a:r>
              <a:rPr lang="zh-CN" altLang="en-US" sz="4000" b="1" kern="1800" dirty="0" smtClean="0">
                <a:latin typeface="宋体" panose="02010600030101010101" pitchFamily="2" charset="-122"/>
              </a:rPr>
              <a:t>功能评估</a:t>
            </a:r>
            <a:endParaRPr lang="zh-CN" altLang="en-US" sz="8000" dirty="0"/>
          </a:p>
        </p:txBody>
      </p:sp>
      <p:sp>
        <p:nvSpPr>
          <p:cNvPr id="3" name="Rectangle 2"/>
          <p:cNvSpPr/>
          <p:nvPr/>
        </p:nvSpPr>
        <p:spPr>
          <a:xfrm>
            <a:off x="959891" y="1941195"/>
            <a:ext cx="5925405" cy="1754326"/>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000000"/>
                </a:solidFill>
                <a:latin typeface="SimSun" panose="02010600030101010101" pitchFamily="2" charset="-122"/>
                <a:ea typeface="SimSun" panose="02010600030101010101" pitchFamily="2" charset="-122"/>
              </a:rPr>
              <a:t>低</a:t>
            </a:r>
            <a:r>
              <a:rPr lang="zh-CN" altLang="en-US" dirty="0" smtClean="0">
                <a:solidFill>
                  <a:srgbClr val="000000"/>
                </a:solidFill>
                <a:latin typeface="SimSun" panose="02010600030101010101" pitchFamily="2" charset="-122"/>
                <a:ea typeface="SimSun" panose="02010600030101010101" pitchFamily="2" charset="-122"/>
              </a:rPr>
              <a:t>保真度评估性能</a:t>
            </a:r>
            <a:r>
              <a:rPr lang="zh-CN" altLang="en-US" dirty="0" smtClean="0"/>
              <a:t>：</a:t>
            </a:r>
            <a:endParaRPr lang="en-US" altLang="zh-CN" dirty="0" smtClean="0"/>
          </a:p>
          <a:p>
            <a:pPr marL="285750" indent="-285750">
              <a:buFont typeface="Wingdings" panose="05000000000000000000" pitchFamily="2" charset="2"/>
              <a:buChar char="ü"/>
            </a:pPr>
            <a:r>
              <a:rPr lang="zh-CN" altLang="en-US" dirty="0" smtClean="0">
                <a:solidFill>
                  <a:srgbClr val="000000"/>
                </a:solidFill>
                <a:latin typeface="SimSun" panose="02010600030101010101" pitchFamily="2" charset="-122"/>
                <a:ea typeface="SimSun" panose="02010600030101010101" pitchFamily="2" charset="-122"/>
              </a:rPr>
              <a:t>减少</a:t>
            </a:r>
            <a:r>
              <a:rPr lang="zh-CN" altLang="en-US" dirty="0">
                <a:solidFill>
                  <a:srgbClr val="000000"/>
                </a:solidFill>
                <a:latin typeface="SimSun" panose="02010600030101010101" pitchFamily="2" charset="-122"/>
                <a:ea typeface="SimSun" panose="02010600030101010101" pitchFamily="2" charset="-122"/>
              </a:rPr>
              <a:t>训练</a:t>
            </a:r>
            <a:r>
              <a:rPr lang="zh-CN" altLang="en-US" dirty="0" smtClean="0">
                <a:solidFill>
                  <a:srgbClr val="000000"/>
                </a:solidFill>
                <a:latin typeface="SimSun" panose="02010600030101010101" pitchFamily="2" charset="-122"/>
                <a:ea typeface="SimSun" panose="02010600030101010101" pitchFamily="2" charset="-122"/>
              </a:rPr>
              <a:t>次数</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ü"/>
            </a:pPr>
            <a:r>
              <a:rPr lang="zh-CN" altLang="en-US" dirty="0" smtClean="0">
                <a:solidFill>
                  <a:srgbClr val="000000"/>
                </a:solidFill>
                <a:latin typeface="SimSun" panose="02010600030101010101" pitchFamily="2" charset="-122"/>
                <a:ea typeface="SimSun" panose="02010600030101010101" pitchFamily="2" charset="-122"/>
              </a:rPr>
              <a:t>采用</a:t>
            </a:r>
            <a:r>
              <a:rPr lang="zh-CN" altLang="en-US" dirty="0">
                <a:solidFill>
                  <a:srgbClr val="000000"/>
                </a:solidFill>
                <a:latin typeface="SimSun" panose="02010600030101010101" pitchFamily="2" charset="-122"/>
                <a:ea typeface="SimSun" panose="02010600030101010101" pitchFamily="2" charset="-122"/>
              </a:rPr>
              <a:t>训练数据的</a:t>
            </a:r>
            <a:r>
              <a:rPr lang="zh-CN" altLang="en-US" dirty="0" smtClean="0">
                <a:solidFill>
                  <a:srgbClr val="000000"/>
                </a:solidFill>
                <a:latin typeface="SimSun" panose="02010600030101010101" pitchFamily="2" charset="-122"/>
                <a:ea typeface="SimSun" panose="02010600030101010101" pitchFamily="2" charset="-122"/>
              </a:rPr>
              <a:t>子集</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ü"/>
            </a:pPr>
            <a:r>
              <a:rPr lang="zh-CN" altLang="en-US" dirty="0" smtClean="0">
                <a:solidFill>
                  <a:srgbClr val="000000"/>
                </a:solidFill>
                <a:latin typeface="SimSun" panose="02010600030101010101" pitchFamily="2" charset="-122"/>
                <a:ea typeface="SimSun" panose="02010600030101010101" pitchFamily="2" charset="-122"/>
              </a:rPr>
              <a:t>低</a:t>
            </a:r>
            <a:r>
              <a:rPr lang="zh-CN" altLang="en-US" dirty="0">
                <a:solidFill>
                  <a:srgbClr val="000000"/>
                </a:solidFill>
                <a:latin typeface="SimSun" panose="02010600030101010101" pitchFamily="2" charset="-122"/>
                <a:ea typeface="SimSun" panose="02010600030101010101" pitchFamily="2" charset="-122"/>
              </a:rPr>
              <a:t>分辨率</a:t>
            </a:r>
            <a:r>
              <a:rPr lang="zh-CN" altLang="en-US" dirty="0" smtClean="0">
                <a:solidFill>
                  <a:srgbClr val="000000"/>
                </a:solidFill>
                <a:latin typeface="SimSun" panose="02010600030101010101" pitchFamily="2" charset="-122"/>
                <a:ea typeface="SimSun" panose="02010600030101010101" pitchFamily="2" charset="-122"/>
              </a:rPr>
              <a:t>图像</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ü"/>
            </a:pPr>
            <a:r>
              <a:rPr lang="zh-CN" altLang="en-US" dirty="0" smtClean="0">
                <a:solidFill>
                  <a:srgbClr val="000000"/>
                </a:solidFill>
                <a:latin typeface="SimSun" panose="02010600030101010101" pitchFamily="2" charset="-122"/>
                <a:ea typeface="SimSun" panose="02010600030101010101" pitchFamily="2" charset="-122"/>
              </a:rPr>
              <a:t>更</a:t>
            </a:r>
            <a:r>
              <a:rPr lang="zh-CN" altLang="en-US" dirty="0">
                <a:solidFill>
                  <a:srgbClr val="000000"/>
                </a:solidFill>
                <a:latin typeface="SimSun" panose="02010600030101010101" pitchFamily="2" charset="-122"/>
                <a:ea typeface="SimSun" panose="02010600030101010101" pitchFamily="2" charset="-122"/>
              </a:rPr>
              <a:t>少的</a:t>
            </a:r>
            <a:r>
              <a:rPr lang="zh-CN" altLang="en-US" dirty="0" smtClean="0">
                <a:solidFill>
                  <a:srgbClr val="000000"/>
                </a:solidFill>
                <a:latin typeface="SimSun" panose="02010600030101010101" pitchFamily="2" charset="-122"/>
                <a:ea typeface="SimSun" panose="02010600030101010101" pitchFamily="2" charset="-122"/>
              </a:rPr>
              <a:t>滤波器</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ü"/>
            </a:pPr>
            <a:r>
              <a:rPr lang="zh-CN" altLang="en-US" dirty="0" smtClean="0">
                <a:solidFill>
                  <a:srgbClr val="000000"/>
                </a:solidFill>
                <a:latin typeface="SimSun" panose="02010600030101010101" pitchFamily="2" charset="-122"/>
                <a:ea typeface="SimSun" panose="02010600030101010101" pitchFamily="2" charset="-122"/>
              </a:rPr>
              <a:t>更少</a:t>
            </a:r>
            <a:r>
              <a:rPr lang="zh-CN" altLang="en-US" dirty="0">
                <a:solidFill>
                  <a:srgbClr val="000000"/>
                </a:solidFill>
                <a:latin typeface="SimSun" panose="02010600030101010101" pitchFamily="2" charset="-122"/>
                <a:ea typeface="SimSun" panose="02010600030101010101" pitchFamily="2" charset="-122"/>
              </a:rPr>
              <a:t>的块</a:t>
            </a:r>
            <a:r>
              <a:rPr lang="zh-CN" altLang="en-US" dirty="0" smtClean="0">
                <a:solidFill>
                  <a:srgbClr val="000000"/>
                </a:solidFill>
                <a:latin typeface="SimSun" panose="02010600030101010101" pitchFamily="2" charset="-122"/>
                <a:ea typeface="SimSun" panose="02010600030101010101" pitchFamily="2" charset="-122"/>
              </a:rPr>
              <a:t>结构</a:t>
            </a:r>
            <a:endParaRPr lang="zh-CN" altLang="en-US" dirty="0"/>
          </a:p>
        </p:txBody>
      </p:sp>
      <p:sp>
        <p:nvSpPr>
          <p:cNvPr id="6" name="Rectangle 5"/>
          <p:cNvSpPr/>
          <p:nvPr/>
        </p:nvSpPr>
        <p:spPr>
          <a:xfrm>
            <a:off x="959892" y="1492795"/>
            <a:ext cx="7781499" cy="369332"/>
          </a:xfrm>
          <a:prstGeom prst="rect">
            <a:avLst/>
          </a:prstGeom>
        </p:spPr>
        <p:txBody>
          <a:bodyPr wrap="square">
            <a:spAutoFit/>
          </a:bodyPr>
          <a:lstStyle/>
          <a:p>
            <a:r>
              <a:rPr lang="zh-CN" altLang="en-US" dirty="0"/>
              <a:t>采用较少的计算资源</a:t>
            </a:r>
            <a:r>
              <a:rPr lang="en-US" altLang="zh-CN" dirty="0"/>
              <a:t>,</a:t>
            </a:r>
            <a:r>
              <a:rPr lang="zh-CN" altLang="en-US" dirty="0"/>
              <a:t>高效准确的估计神经网络架构</a:t>
            </a:r>
            <a:r>
              <a:rPr lang="zh-CN" altLang="en-US" dirty="0" smtClean="0"/>
              <a:t>的性能 </a:t>
            </a:r>
            <a:endParaRPr lang="zh-CN" altLang="en-US" dirty="0"/>
          </a:p>
        </p:txBody>
      </p:sp>
      <p:sp>
        <p:nvSpPr>
          <p:cNvPr id="7" name="Rectangle 6"/>
          <p:cNvSpPr/>
          <p:nvPr/>
        </p:nvSpPr>
        <p:spPr>
          <a:xfrm>
            <a:off x="959892" y="3695521"/>
            <a:ext cx="3782706" cy="1200329"/>
          </a:xfrm>
          <a:prstGeom prst="rect">
            <a:avLst/>
          </a:prstGeom>
        </p:spPr>
        <p:txBody>
          <a:bodyPr wrap="square">
            <a:spAutoFit/>
          </a:bodyPr>
          <a:lstStyle/>
          <a:p>
            <a:pPr marL="285750" indent="-285750">
              <a:buFont typeface="Arial" panose="020B0604020202020204" pitchFamily="34" charset="0"/>
              <a:buChar char="•"/>
            </a:pPr>
            <a:r>
              <a:rPr lang="zh-CN" altLang="en-US" dirty="0" smtClean="0">
                <a:solidFill>
                  <a:srgbClr val="000000"/>
                </a:solidFill>
                <a:latin typeface="SimSun" panose="02010600030101010101" pitchFamily="2" charset="-122"/>
                <a:ea typeface="SimSun" panose="02010600030101010101" pitchFamily="2" charset="-122"/>
              </a:rPr>
              <a:t>基于学习曲线推断网络性能</a:t>
            </a:r>
            <a:r>
              <a:rPr lang="zh-CN" altLang="en-US" dirty="0" smtClean="0"/>
              <a:t> </a:t>
            </a:r>
            <a:endParaRPr lang="en-US" altLang="zh-CN" dirty="0" smtClean="0"/>
          </a:p>
          <a:p>
            <a:pPr marL="285750" indent="-285750">
              <a:buFont typeface="Wingdings" panose="05000000000000000000" pitchFamily="2" charset="2"/>
              <a:buChar char="ü"/>
            </a:pPr>
            <a:r>
              <a:rPr lang="zh-CN" altLang="en-US" dirty="0" smtClean="0"/>
              <a:t>终止</a:t>
            </a:r>
            <a:r>
              <a:rPr lang="zh-CN" altLang="en-US" dirty="0"/>
              <a:t>预测表现不佳的</a:t>
            </a:r>
            <a:r>
              <a:rPr lang="zh-CN" altLang="en-US" dirty="0" smtClean="0"/>
              <a:t>学习曲线</a:t>
            </a:r>
            <a:endParaRPr lang="en-US" altLang="zh-CN" dirty="0" smtClean="0"/>
          </a:p>
          <a:p>
            <a:pPr marL="285750" indent="-285750">
              <a:buFont typeface="Wingdings" panose="05000000000000000000" pitchFamily="2" charset="2"/>
              <a:buChar char="ü"/>
            </a:pPr>
            <a:r>
              <a:rPr lang="zh-CN" altLang="en-US" dirty="0" smtClean="0"/>
              <a:t>架构</a:t>
            </a:r>
            <a:r>
              <a:rPr lang="zh-CN" altLang="en-US" dirty="0"/>
              <a:t>超参数预测最优</a:t>
            </a:r>
            <a:r>
              <a:rPr lang="zh-CN" altLang="en-US" dirty="0" smtClean="0"/>
              <a:t>的学习曲线 </a:t>
            </a:r>
            <a:r>
              <a:rPr lang="zh-CN" altLang="en-US" dirty="0"/>
              <a:t/>
            </a:r>
            <a:br>
              <a:rPr lang="zh-CN" altLang="en-US" dirty="0"/>
            </a:br>
            <a:endParaRPr lang="zh-CN" altLang="en-US" dirty="0"/>
          </a:p>
        </p:txBody>
      </p:sp>
      <p:sp>
        <p:nvSpPr>
          <p:cNvPr id="8" name="Rectangle 7"/>
          <p:cNvSpPr/>
          <p:nvPr/>
        </p:nvSpPr>
        <p:spPr>
          <a:xfrm>
            <a:off x="959891" y="4707729"/>
            <a:ext cx="7413009" cy="923330"/>
          </a:xfrm>
          <a:prstGeom prst="rect">
            <a:avLst/>
          </a:prstGeom>
        </p:spPr>
        <p:txBody>
          <a:bodyPr wrap="square">
            <a:spAutoFit/>
          </a:bodyPr>
          <a:lstStyle/>
          <a:p>
            <a:pPr marL="285750" indent="-285750">
              <a:buFont typeface="Arial" panose="020B0604020202020204" pitchFamily="34" charset="0"/>
              <a:buChar char="•"/>
            </a:pPr>
            <a:r>
              <a:rPr lang="zh-CN" altLang="en-US" dirty="0" smtClean="0">
                <a:solidFill>
                  <a:srgbClr val="000000"/>
                </a:solidFill>
                <a:latin typeface="SimSun" panose="02010600030101010101" pitchFamily="2" charset="-122"/>
                <a:ea typeface="SimSun" panose="02010600030101010101" pitchFamily="2" charset="-122"/>
              </a:rPr>
              <a:t>减少训练时间</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ü"/>
            </a:pPr>
            <a:r>
              <a:rPr lang="zh-CN" altLang="en-US" dirty="0" smtClean="0"/>
              <a:t>网络态射</a:t>
            </a:r>
            <a:endParaRPr lang="en-US" altLang="zh-CN" dirty="0" smtClean="0"/>
          </a:p>
          <a:p>
            <a:pPr marL="285750" indent="-285750">
              <a:buFont typeface="Wingdings" panose="05000000000000000000" pitchFamily="2" charset="2"/>
              <a:buChar char="ü"/>
            </a:pPr>
            <a:r>
              <a:rPr lang="en-US" altLang="zh-CN" dirty="0" smtClean="0"/>
              <a:t>One-Shot</a:t>
            </a:r>
            <a:endParaRPr lang="zh-CN" altLang="en-US" dirty="0"/>
          </a:p>
        </p:txBody>
      </p:sp>
    </p:spTree>
    <p:extLst>
      <p:ext uri="{BB962C8B-B14F-4D97-AF65-F5344CB8AC3E}">
        <p14:creationId xmlns:p14="http://schemas.microsoft.com/office/powerpoint/2010/main" val="596744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Video Understanding</a:t>
            </a:r>
            <a:endParaRPr lang="zh-CN" altLang="en-US" sz="2800" b="1" dirty="0"/>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334779"/>
            <a:ext cx="4475018" cy="523220"/>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a:t>
            </a:r>
            <a:r>
              <a:rPr lang="en-US" altLang="zh-CN" sz="1400" i="1" dirty="0">
                <a:solidFill>
                  <a:schemeClr val="bg1">
                    <a:lumMod val="95000"/>
                  </a:schemeClr>
                </a:solidFill>
                <a:latin typeface="Roboto-Italic"/>
              </a:rPr>
              <a:t>AJ </a:t>
            </a:r>
            <a:r>
              <a:rPr lang="en-US" altLang="zh-CN" sz="1400" i="1" dirty="0" err="1">
                <a:solidFill>
                  <a:schemeClr val="bg1">
                    <a:lumMod val="95000"/>
                  </a:schemeClr>
                </a:solidFill>
                <a:latin typeface="Roboto-Italic"/>
              </a:rPr>
              <a:t>Piergiovanniet</a:t>
            </a:r>
            <a:r>
              <a:rPr lang="en-US" altLang="zh-CN" sz="1400" i="1" dirty="0">
                <a:solidFill>
                  <a:schemeClr val="bg1">
                    <a:lumMod val="95000"/>
                  </a:schemeClr>
                </a:solidFill>
                <a:latin typeface="Roboto-Italic"/>
              </a:rPr>
              <a:t> </a:t>
            </a:r>
            <a:r>
              <a:rPr lang="en-US" altLang="zh-CN" sz="1400" i="1" dirty="0">
                <a:solidFill>
                  <a:schemeClr val="bg1">
                    <a:lumMod val="95000"/>
                  </a:schemeClr>
                </a:solidFill>
                <a:latin typeface="Roboto-Italic"/>
              </a:rPr>
              <a:t>al</a:t>
            </a:r>
            <a:r>
              <a:rPr lang="en-US" altLang="zh-CN" sz="1400" i="1" dirty="0">
                <a:solidFill>
                  <a:schemeClr val="bg1">
                    <a:lumMod val="95000"/>
                  </a:schemeClr>
                </a:solidFill>
                <a:latin typeface="Roboto-Italic"/>
              </a:rPr>
              <a:t>. Tiny Video Networks </a:t>
            </a:r>
            <a:r>
              <a:rPr lang="en-US" altLang="zh-CN" sz="1400" i="1" dirty="0" smtClean="0">
                <a:solidFill>
                  <a:schemeClr val="bg1">
                    <a:lumMod val="95000"/>
                  </a:schemeClr>
                </a:solidFill>
                <a:latin typeface="Roboto-Italic"/>
              </a:rPr>
              <a:t>2019</a:t>
            </a:r>
            <a:r>
              <a:rPr lang="en-US" altLang="zh-CN" sz="1400" i="1" dirty="0">
                <a:solidFill>
                  <a:schemeClr val="bg1">
                    <a:lumMod val="95000"/>
                  </a:schemeClr>
                </a:solidFill>
                <a:latin typeface="Roboto-Italic"/>
              </a:rPr>
              <a:t>.</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716982" y="129572"/>
            <a:ext cx="4817987" cy="523220"/>
          </a:xfrm>
          <a:prstGeom prst="rect">
            <a:avLst/>
          </a:prstGeom>
          <a:noFill/>
        </p:spPr>
        <p:txBody>
          <a:bodyPr wrap="square">
            <a:spAutoFit/>
          </a:bodyPr>
          <a:lstStyle/>
          <a:p>
            <a:r>
              <a:rPr lang="en-US" altLang="zh-CN" sz="2800" b="1" dirty="0">
                <a:solidFill>
                  <a:schemeClr val="bg1"/>
                </a:solidFill>
                <a:latin typeface="PingFang SC"/>
              </a:rPr>
              <a:t>TVN-Google</a:t>
            </a:r>
            <a:endParaRPr lang="en-US" altLang="zh-CN" sz="28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716982" y="746879"/>
            <a:ext cx="4560794" cy="5493812"/>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400" dirty="0">
                <a:solidFill>
                  <a:schemeClr val="bg1"/>
                </a:solidFill>
              </a:rPr>
              <a:t>Evolutionary </a:t>
            </a:r>
            <a:r>
              <a:rPr lang="en-US" altLang="zh-CN" sz="2400" dirty="0" smtClean="0">
                <a:solidFill>
                  <a:schemeClr val="bg1"/>
                </a:solidFill>
              </a:rPr>
              <a:t>based NAS</a:t>
            </a:r>
          </a:p>
          <a:p>
            <a:pPr marL="285750" indent="-285750" algn="just">
              <a:spcBef>
                <a:spcPts val="600"/>
              </a:spcBef>
              <a:buFont typeface="Arial" panose="020B0604020202020204" pitchFamily="34" charset="0"/>
              <a:buChar char="•"/>
            </a:pPr>
            <a:r>
              <a:rPr lang="en-US" altLang="zh-CN" sz="2400" dirty="0" smtClean="0">
                <a:solidFill>
                  <a:schemeClr val="bg1"/>
                </a:solidFill>
              </a:rPr>
              <a:t>The </a:t>
            </a:r>
            <a:r>
              <a:rPr lang="en-US" altLang="zh-CN" sz="2400" dirty="0">
                <a:solidFill>
                  <a:schemeClr val="bg1"/>
                </a:solidFill>
              </a:rPr>
              <a:t>first approach to learn highly efficient networks </a:t>
            </a:r>
            <a:r>
              <a:rPr lang="en-US" altLang="zh-CN" sz="2400" dirty="0" smtClean="0">
                <a:solidFill>
                  <a:schemeClr val="bg1"/>
                </a:solidFill>
              </a:rPr>
              <a:t>for video</a:t>
            </a:r>
          </a:p>
          <a:p>
            <a:pPr marL="285750" indent="-285750" algn="just">
              <a:spcBef>
                <a:spcPts val="600"/>
              </a:spcBef>
              <a:buFont typeface="Arial" panose="020B0604020202020204" pitchFamily="34" charset="0"/>
              <a:buChar char="•"/>
            </a:pPr>
            <a:r>
              <a:rPr lang="en-US" altLang="zh-CN" sz="2400" dirty="0">
                <a:solidFill>
                  <a:schemeClr val="bg1"/>
                </a:solidFill>
              </a:rPr>
              <a:t>An architecture search which is designed to address </a:t>
            </a:r>
            <a:r>
              <a:rPr lang="en-US" altLang="zh-CN" sz="2400" dirty="0" smtClean="0">
                <a:solidFill>
                  <a:schemeClr val="bg1"/>
                </a:solidFill>
              </a:rPr>
              <a:t>the challenges </a:t>
            </a:r>
            <a:r>
              <a:rPr lang="en-US" altLang="zh-CN" sz="2400" dirty="0">
                <a:solidFill>
                  <a:schemeClr val="bg1"/>
                </a:solidFill>
              </a:rPr>
              <a:t>of working with videos and at the same </a:t>
            </a:r>
            <a:r>
              <a:rPr lang="en-US" altLang="zh-CN" sz="2400" dirty="0" smtClean="0">
                <a:solidFill>
                  <a:schemeClr val="bg1"/>
                </a:solidFill>
              </a:rPr>
              <a:t>time producing </a:t>
            </a:r>
            <a:r>
              <a:rPr lang="en-US" altLang="zh-CN" sz="2400" dirty="0">
                <a:solidFill>
                  <a:schemeClr val="bg1"/>
                </a:solidFill>
              </a:rPr>
              <a:t>fast and accurate </a:t>
            </a:r>
            <a:r>
              <a:rPr lang="en-US" altLang="zh-CN" sz="2400" dirty="0" smtClean="0">
                <a:solidFill>
                  <a:schemeClr val="bg1"/>
                </a:solidFill>
              </a:rPr>
              <a:t>models</a:t>
            </a:r>
          </a:p>
          <a:p>
            <a:pPr marL="285750" indent="-285750" algn="just">
              <a:spcBef>
                <a:spcPts val="600"/>
              </a:spcBef>
              <a:buFont typeface="Arial" panose="020B0604020202020204" pitchFamily="34" charset="0"/>
              <a:buChar char="•"/>
            </a:pPr>
            <a:r>
              <a:rPr lang="en-US" altLang="zh-CN" sz="2400" dirty="0">
                <a:solidFill>
                  <a:schemeClr val="bg1"/>
                </a:solidFill>
              </a:rPr>
              <a:t>run </a:t>
            </a:r>
            <a:r>
              <a:rPr lang="en-US" altLang="zh-CN" sz="2400" dirty="0" smtClean="0">
                <a:solidFill>
                  <a:schemeClr val="bg1"/>
                </a:solidFill>
              </a:rPr>
              <a:t>with competitive </a:t>
            </a:r>
            <a:r>
              <a:rPr lang="en-US" altLang="zh-CN" sz="2400" dirty="0">
                <a:solidFill>
                  <a:schemeClr val="bg1"/>
                </a:solidFill>
              </a:rPr>
              <a:t>performance for as low as </a:t>
            </a:r>
            <a:r>
              <a:rPr lang="en-US" altLang="zh-CN" sz="2400" dirty="0" smtClean="0">
                <a:solidFill>
                  <a:schemeClr val="bg1"/>
                </a:solidFill>
              </a:rPr>
              <a:t>37ms per video </a:t>
            </a:r>
            <a:r>
              <a:rPr lang="en-US" altLang="zh-CN" sz="2400" dirty="0">
                <a:solidFill>
                  <a:schemeClr val="bg1"/>
                </a:solidFill>
              </a:rPr>
              <a:t>on a CPU and </a:t>
            </a:r>
            <a:r>
              <a:rPr lang="en-US" altLang="zh-CN" sz="2400" dirty="0" smtClean="0">
                <a:solidFill>
                  <a:schemeClr val="bg1"/>
                </a:solidFill>
              </a:rPr>
              <a:t>10ms on </a:t>
            </a:r>
            <a:r>
              <a:rPr lang="en-US" altLang="zh-CN" sz="2400" dirty="0">
                <a:solidFill>
                  <a:schemeClr val="bg1"/>
                </a:solidFill>
              </a:rPr>
              <a:t>a standard GPU</a:t>
            </a:r>
            <a:endParaRPr lang="en-US" altLang="zh-CN" sz="2400" dirty="0">
              <a:solidFill>
                <a:schemeClr val="bg1"/>
              </a:solidFill>
            </a:endParaRPr>
          </a:p>
        </p:txBody>
      </p:sp>
      <p:pic>
        <p:nvPicPr>
          <p:cNvPr id="9" name="图片 8">
            <a:extLst>
              <a:ext uri="{FF2B5EF4-FFF2-40B4-BE49-F238E27FC236}">
                <a16:creationId xmlns:a16="http://schemas.microsoft.com/office/drawing/2014/main" xmlns="" id="{07EFD5F1-60F8-4755-AA99-7C45336C1F16}"/>
              </a:ext>
            </a:extLst>
          </p:cNvPr>
          <p:cNvPicPr>
            <a:picLocks noChangeAspect="1"/>
          </p:cNvPicPr>
          <p:nvPr/>
        </p:nvPicPr>
        <p:blipFill>
          <a:blip r:embed="rId3"/>
          <a:stretch>
            <a:fillRect/>
          </a:stretch>
        </p:blipFill>
        <p:spPr>
          <a:xfrm>
            <a:off x="0" y="914401"/>
            <a:ext cx="7381872" cy="3047999"/>
          </a:xfrm>
          <a:prstGeom prst="rect">
            <a:avLst/>
          </a:prstGeom>
        </p:spPr>
      </p:pic>
      <p:pic>
        <p:nvPicPr>
          <p:cNvPr id="2" name="Picture 1"/>
          <p:cNvPicPr>
            <a:picLocks noChangeAspect="1"/>
          </p:cNvPicPr>
          <p:nvPr/>
        </p:nvPicPr>
        <p:blipFill>
          <a:blip r:embed="rId4"/>
          <a:stretch>
            <a:fillRect/>
          </a:stretch>
        </p:blipFill>
        <p:spPr>
          <a:xfrm>
            <a:off x="12233" y="4591049"/>
            <a:ext cx="2691665" cy="1981199"/>
          </a:xfrm>
          <a:prstGeom prst="rect">
            <a:avLst/>
          </a:prstGeom>
        </p:spPr>
      </p:pic>
      <p:pic>
        <p:nvPicPr>
          <p:cNvPr id="3" name="Picture 2"/>
          <p:cNvPicPr>
            <a:picLocks noChangeAspect="1"/>
          </p:cNvPicPr>
          <p:nvPr/>
        </p:nvPicPr>
        <p:blipFill>
          <a:blip r:embed="rId5"/>
          <a:stretch>
            <a:fillRect/>
          </a:stretch>
        </p:blipFill>
        <p:spPr>
          <a:xfrm>
            <a:off x="2756456" y="4591048"/>
            <a:ext cx="2575096" cy="1981200"/>
          </a:xfrm>
          <a:prstGeom prst="rect">
            <a:avLst/>
          </a:prstGeom>
        </p:spPr>
      </p:pic>
      <p:pic>
        <p:nvPicPr>
          <p:cNvPr id="4" name="Picture 3"/>
          <p:cNvPicPr>
            <a:picLocks noChangeAspect="1"/>
          </p:cNvPicPr>
          <p:nvPr/>
        </p:nvPicPr>
        <p:blipFill>
          <a:blip r:embed="rId6"/>
          <a:stretch>
            <a:fillRect/>
          </a:stretch>
        </p:blipFill>
        <p:spPr>
          <a:xfrm>
            <a:off x="5331552" y="4661528"/>
            <a:ext cx="2167798" cy="1840239"/>
          </a:xfrm>
          <a:prstGeom prst="rect">
            <a:avLst/>
          </a:prstGeom>
        </p:spPr>
      </p:pic>
    </p:spTree>
    <p:extLst>
      <p:ext uri="{BB962C8B-B14F-4D97-AF65-F5344CB8AC3E}">
        <p14:creationId xmlns:p14="http://schemas.microsoft.com/office/powerpoint/2010/main" val="360930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GAN Compression</a:t>
            </a:r>
            <a:endParaRPr lang="zh-CN" altLang="en-US" sz="2800" b="1" dirty="0"/>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710632" y="6119336"/>
            <a:ext cx="4475018" cy="738664"/>
          </a:xfrm>
          <a:prstGeom prst="rect">
            <a:avLst/>
          </a:prstGeom>
          <a:noFill/>
        </p:spPr>
        <p:txBody>
          <a:bodyPr wrap="square">
            <a:spAutoFit/>
          </a:bodyPr>
          <a:lstStyle/>
          <a:p>
            <a:r>
              <a:rPr lang="en-US" altLang="zh-CN" sz="1400" b="0" i="0" dirty="0" smtClean="0">
                <a:solidFill>
                  <a:schemeClr val="bg1">
                    <a:lumMod val="95000"/>
                  </a:schemeClr>
                </a:solidFill>
                <a:effectLst/>
                <a:latin typeface="Roboto-Regular"/>
              </a:rPr>
              <a:t>[1]</a:t>
            </a:r>
            <a:r>
              <a:rPr lang="en-US" altLang="zh-CN" sz="1400" b="0" i="1" dirty="0" smtClean="0">
                <a:solidFill>
                  <a:schemeClr val="bg1">
                    <a:lumMod val="95000"/>
                  </a:schemeClr>
                </a:solidFill>
                <a:effectLst/>
                <a:latin typeface="Roboto-Italic"/>
              </a:rPr>
              <a:t> </a:t>
            </a:r>
            <a:r>
              <a:rPr lang="en-US" altLang="zh-CN" sz="1400" i="1" dirty="0" smtClean="0">
                <a:solidFill>
                  <a:schemeClr val="bg1">
                    <a:lumMod val="95000"/>
                  </a:schemeClr>
                </a:solidFill>
                <a:latin typeface="Roboto-Italic"/>
              </a:rPr>
              <a:t>Li</a:t>
            </a:r>
            <a:r>
              <a:rPr lang="en-US" altLang="zh-CN" sz="1400" b="0" i="1" dirty="0" smtClean="0">
                <a:solidFill>
                  <a:schemeClr val="bg1">
                    <a:lumMod val="95000"/>
                  </a:schemeClr>
                </a:solidFill>
                <a:effectLst/>
                <a:latin typeface="Roboto-Italic"/>
              </a:rPr>
              <a:t> MY </a:t>
            </a:r>
            <a:r>
              <a:rPr lang="en-US" altLang="zh-CN" sz="1400" i="1" dirty="0">
                <a:solidFill>
                  <a:schemeClr val="bg1">
                    <a:lumMod val="95000"/>
                  </a:schemeClr>
                </a:solidFill>
                <a:latin typeface="Roboto-Italic"/>
              </a:rPr>
              <a:t>et al. </a:t>
            </a:r>
            <a:r>
              <a:rPr lang="en-US" altLang="zh-CN" sz="1400" i="1" dirty="0">
                <a:solidFill>
                  <a:schemeClr val="bg1">
                    <a:lumMod val="95000"/>
                  </a:schemeClr>
                </a:solidFill>
                <a:latin typeface="Roboto-Italic"/>
              </a:rPr>
              <a:t>GAN Compression: Efficient Architectures for Interactive Conditional GANs</a:t>
            </a:r>
            <a:r>
              <a:rPr lang="en-US" altLang="zh-CN" sz="1400" dirty="0" smtClean="0">
                <a:solidFill>
                  <a:schemeClr val="bg1">
                    <a:lumMod val="95000"/>
                  </a:schemeClr>
                </a:solidFill>
                <a:latin typeface="Roboto-Italic"/>
              </a:rPr>
              <a:t>, </a:t>
            </a:r>
            <a:r>
              <a:rPr lang="en-US" altLang="zh-CN" sz="1400" i="1" dirty="0" smtClean="0">
                <a:solidFill>
                  <a:schemeClr val="bg1">
                    <a:lumMod val="95000"/>
                  </a:schemeClr>
                </a:solidFill>
                <a:latin typeface="Roboto-Italic"/>
              </a:rPr>
              <a:t>CVPR,2020.</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716982" y="80174"/>
            <a:ext cx="4817987" cy="461665"/>
          </a:xfrm>
          <a:prstGeom prst="rect">
            <a:avLst/>
          </a:prstGeom>
          <a:noFill/>
        </p:spPr>
        <p:txBody>
          <a:bodyPr wrap="square">
            <a:spAutoFit/>
          </a:bodyPr>
          <a:lstStyle/>
          <a:p>
            <a:r>
              <a:rPr lang="en-US" altLang="zh-CN" sz="2400" b="1" i="0" dirty="0">
                <a:solidFill>
                  <a:schemeClr val="bg1"/>
                </a:solidFill>
                <a:effectLst/>
                <a:latin typeface="PingFang SC"/>
              </a:rPr>
              <a:t>GAN </a:t>
            </a:r>
            <a:r>
              <a:rPr lang="en-US" altLang="zh-CN" sz="2400" b="1" i="0" dirty="0" smtClean="0">
                <a:solidFill>
                  <a:schemeClr val="bg1"/>
                </a:solidFill>
                <a:effectLst/>
                <a:latin typeface="PingFang SC"/>
              </a:rPr>
              <a:t>Compression[1]</a:t>
            </a:r>
            <a:r>
              <a:rPr lang="en-US" altLang="zh-CN" sz="2400" b="1" dirty="0" smtClean="0">
                <a:solidFill>
                  <a:schemeClr val="bg1"/>
                </a:solidFill>
                <a:latin typeface="Calibri" charset="0"/>
                <a:ea typeface="+mj-ea"/>
                <a:cs typeface="Calibri Light" panose="020F0302020204030204" pitchFamily="34" charset="0"/>
              </a:rPr>
              <a:t>—MIT&amp;SJTU</a:t>
            </a:r>
            <a:endParaRPr lang="en-US" altLang="zh-CN" sz="24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674094" y="622012"/>
            <a:ext cx="4560794" cy="5416868"/>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400" dirty="0">
                <a:solidFill>
                  <a:schemeClr val="bg1"/>
                </a:solidFill>
              </a:rPr>
              <a:t>to stabilize the GAN training, we </a:t>
            </a:r>
            <a:r>
              <a:rPr lang="en-US" altLang="zh-CN" sz="2400" dirty="0" smtClean="0">
                <a:solidFill>
                  <a:schemeClr val="bg1"/>
                </a:solidFill>
              </a:rPr>
              <a:t>transfer knowledge </a:t>
            </a:r>
            <a:r>
              <a:rPr lang="en-US" altLang="zh-CN" sz="2400" dirty="0">
                <a:solidFill>
                  <a:schemeClr val="bg1"/>
                </a:solidFill>
              </a:rPr>
              <a:t>of multiple intermediate representations of </a:t>
            </a:r>
            <a:r>
              <a:rPr lang="en-US" altLang="zh-CN" sz="2400" dirty="0" smtClean="0">
                <a:solidFill>
                  <a:schemeClr val="bg1"/>
                </a:solidFill>
              </a:rPr>
              <a:t>the original </a:t>
            </a:r>
            <a:r>
              <a:rPr lang="en-US" altLang="zh-CN" sz="2400" dirty="0">
                <a:solidFill>
                  <a:schemeClr val="bg1"/>
                </a:solidFill>
              </a:rPr>
              <a:t>model to its compressed model, and unify </a:t>
            </a:r>
            <a:r>
              <a:rPr lang="en-US" altLang="zh-CN" sz="2400" dirty="0" smtClean="0">
                <a:solidFill>
                  <a:schemeClr val="bg1"/>
                </a:solidFill>
              </a:rPr>
              <a:t>unpaired and </a:t>
            </a:r>
            <a:r>
              <a:rPr lang="en-US" altLang="zh-CN" sz="2400" dirty="0">
                <a:solidFill>
                  <a:schemeClr val="bg1"/>
                </a:solidFill>
              </a:rPr>
              <a:t>paired </a:t>
            </a:r>
            <a:r>
              <a:rPr lang="en-US" altLang="zh-CN" sz="2400" dirty="0" smtClean="0">
                <a:solidFill>
                  <a:schemeClr val="bg1"/>
                </a:solidFill>
              </a:rPr>
              <a:t>learning</a:t>
            </a:r>
          </a:p>
          <a:p>
            <a:pPr marL="285750" indent="-285750" algn="just">
              <a:spcBef>
                <a:spcPts val="600"/>
              </a:spcBef>
              <a:buFont typeface="Arial" panose="020B0604020202020204" pitchFamily="34" charset="0"/>
              <a:buChar char="•"/>
            </a:pPr>
            <a:r>
              <a:rPr lang="en-US" altLang="zh-CN" sz="2400" dirty="0">
                <a:solidFill>
                  <a:schemeClr val="bg1"/>
                </a:solidFill>
              </a:rPr>
              <a:t>instead of reusing </a:t>
            </a:r>
            <a:r>
              <a:rPr lang="en-US" altLang="zh-CN" sz="2400" dirty="0" smtClean="0">
                <a:solidFill>
                  <a:schemeClr val="bg1"/>
                </a:solidFill>
              </a:rPr>
              <a:t>existing CNN </a:t>
            </a:r>
            <a:r>
              <a:rPr lang="en-US" altLang="zh-CN" sz="2400" dirty="0">
                <a:solidFill>
                  <a:schemeClr val="bg1"/>
                </a:solidFill>
              </a:rPr>
              <a:t>designs, our method automatically finds efficient architectures via </a:t>
            </a:r>
            <a:r>
              <a:rPr lang="en-US" altLang="zh-CN" sz="2400" dirty="0" smtClean="0">
                <a:solidFill>
                  <a:schemeClr val="bg1"/>
                </a:solidFill>
              </a:rPr>
              <a:t>NAS</a:t>
            </a:r>
          </a:p>
          <a:p>
            <a:pPr marL="285750" indent="-285750" algn="just">
              <a:spcBef>
                <a:spcPts val="600"/>
              </a:spcBef>
              <a:buFont typeface="Arial" panose="020B0604020202020204" pitchFamily="34" charset="0"/>
              <a:buChar char="•"/>
            </a:pPr>
            <a:r>
              <a:rPr lang="en-US" altLang="zh-CN" sz="2400" dirty="0">
                <a:solidFill>
                  <a:schemeClr val="bg1"/>
                </a:solidFill>
              </a:rPr>
              <a:t>decouple the model training </a:t>
            </a:r>
            <a:r>
              <a:rPr lang="en-US" altLang="zh-CN" sz="2400" dirty="0" smtClean="0">
                <a:solidFill>
                  <a:schemeClr val="bg1"/>
                </a:solidFill>
              </a:rPr>
              <a:t>and architecture </a:t>
            </a:r>
            <a:r>
              <a:rPr lang="en-US" altLang="zh-CN" sz="2400" dirty="0">
                <a:solidFill>
                  <a:schemeClr val="bg1"/>
                </a:solidFill>
              </a:rPr>
              <a:t>search via weight sharing</a:t>
            </a:r>
            <a:endParaRPr lang="en-US" altLang="zh-CN" sz="2400" dirty="0">
              <a:solidFill>
                <a:schemeClr val="bg1"/>
              </a:solidFill>
            </a:endParaRPr>
          </a:p>
        </p:txBody>
      </p:sp>
      <p:pic>
        <p:nvPicPr>
          <p:cNvPr id="10" name="图片 9">
            <a:extLst>
              <a:ext uri="{FF2B5EF4-FFF2-40B4-BE49-F238E27FC236}">
                <a16:creationId xmlns:a16="http://schemas.microsoft.com/office/drawing/2014/main" xmlns="" id="{8263F9C4-3ED7-4AEA-9EE0-4472D0BA518E}"/>
              </a:ext>
            </a:extLst>
          </p:cNvPr>
          <p:cNvPicPr>
            <a:picLocks noChangeAspect="1"/>
          </p:cNvPicPr>
          <p:nvPr/>
        </p:nvPicPr>
        <p:blipFill>
          <a:blip r:embed="rId3"/>
          <a:stretch>
            <a:fillRect/>
          </a:stretch>
        </p:blipFill>
        <p:spPr>
          <a:xfrm>
            <a:off x="78543" y="812804"/>
            <a:ext cx="7545430" cy="2811785"/>
          </a:xfrm>
          <a:prstGeom prst="rect">
            <a:avLst/>
          </a:prstGeom>
        </p:spPr>
      </p:pic>
      <p:pic>
        <p:nvPicPr>
          <p:cNvPr id="12" name="图片 11">
            <a:extLst>
              <a:ext uri="{FF2B5EF4-FFF2-40B4-BE49-F238E27FC236}">
                <a16:creationId xmlns:a16="http://schemas.microsoft.com/office/drawing/2014/main" xmlns="" id="{DB37150D-9207-4788-A98C-D035DE96ADEE}"/>
              </a:ext>
            </a:extLst>
          </p:cNvPr>
          <p:cNvPicPr>
            <a:picLocks noChangeAspect="1"/>
          </p:cNvPicPr>
          <p:nvPr/>
        </p:nvPicPr>
        <p:blipFill>
          <a:blip r:embed="rId4"/>
          <a:stretch>
            <a:fillRect/>
          </a:stretch>
        </p:blipFill>
        <p:spPr>
          <a:xfrm>
            <a:off x="912024" y="3967024"/>
            <a:ext cx="5183976" cy="2629365"/>
          </a:xfrm>
          <a:prstGeom prst="rect">
            <a:avLst/>
          </a:prstGeom>
        </p:spPr>
      </p:pic>
    </p:spTree>
    <p:extLst>
      <p:ext uri="{BB962C8B-B14F-4D97-AF65-F5344CB8AC3E}">
        <p14:creationId xmlns:p14="http://schemas.microsoft.com/office/powerpoint/2010/main" val="166564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NLP</a:t>
            </a:r>
            <a:endParaRPr lang="zh-CN" altLang="en-US" sz="2800" b="1" dirty="0"/>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334779"/>
            <a:ext cx="4475018" cy="523220"/>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a:t>
            </a:r>
            <a:r>
              <a:rPr lang="en-US" altLang="zh-CN" sz="1400" i="1" dirty="0">
                <a:solidFill>
                  <a:schemeClr val="bg1">
                    <a:lumMod val="95000"/>
                  </a:schemeClr>
                </a:solidFill>
                <a:latin typeface="Roboto-Italic"/>
              </a:rPr>
              <a:t>David R. </a:t>
            </a:r>
            <a:r>
              <a:rPr lang="en-US" altLang="zh-CN" sz="1400" i="1" dirty="0" smtClean="0">
                <a:solidFill>
                  <a:schemeClr val="bg1">
                    <a:lumMod val="95000"/>
                  </a:schemeClr>
                </a:solidFill>
                <a:latin typeface="Roboto-Italic"/>
              </a:rPr>
              <a:t>So et </a:t>
            </a:r>
            <a:r>
              <a:rPr lang="en-US" altLang="zh-CN" sz="1400" i="1" dirty="0">
                <a:solidFill>
                  <a:schemeClr val="bg1">
                    <a:lumMod val="95000"/>
                  </a:schemeClr>
                </a:solidFill>
                <a:latin typeface="Roboto-Italic"/>
              </a:rPr>
              <a:t>al</a:t>
            </a:r>
            <a:r>
              <a:rPr lang="en-US" altLang="zh-CN" sz="1400" i="1" dirty="0">
                <a:solidFill>
                  <a:schemeClr val="bg1">
                    <a:lumMod val="95000"/>
                  </a:schemeClr>
                </a:solidFill>
                <a:latin typeface="Roboto-Italic"/>
              </a:rPr>
              <a:t>. The Evolved Transformer, </a:t>
            </a:r>
            <a:r>
              <a:rPr lang="en-US" altLang="zh-CN" sz="1400" i="1" dirty="0" smtClean="0">
                <a:solidFill>
                  <a:schemeClr val="bg1">
                    <a:lumMod val="95000"/>
                  </a:schemeClr>
                </a:solidFill>
                <a:latin typeface="Roboto-Italic"/>
              </a:rPr>
              <a:t>ICML,</a:t>
            </a:r>
            <a:r>
              <a:rPr lang="en-US" altLang="zh-CN" sz="1400" dirty="0">
                <a:solidFill>
                  <a:schemeClr val="bg1">
                    <a:lumMod val="95000"/>
                  </a:schemeClr>
                </a:solidFill>
                <a:latin typeface="Roboto-Italic"/>
              </a:rPr>
              <a:t> </a:t>
            </a:r>
            <a:r>
              <a:rPr lang="en-US" altLang="zh-CN" sz="1400" dirty="0" smtClean="0">
                <a:solidFill>
                  <a:schemeClr val="bg1">
                    <a:lumMod val="95000"/>
                  </a:schemeClr>
                </a:solidFill>
                <a:latin typeface="Roboto-Italic"/>
              </a:rPr>
              <a:t>PMLR,</a:t>
            </a:r>
            <a:r>
              <a:rPr lang="en-US" altLang="zh-CN" sz="1400" i="1" dirty="0" smtClean="0">
                <a:solidFill>
                  <a:schemeClr val="bg1">
                    <a:lumMod val="95000"/>
                  </a:schemeClr>
                </a:solidFill>
                <a:latin typeface="Roboto-Italic"/>
              </a:rPr>
              <a:t>2019</a:t>
            </a:r>
            <a:r>
              <a:rPr lang="en-US" altLang="zh-CN" sz="1400" i="1" dirty="0">
                <a:solidFill>
                  <a:schemeClr val="bg1">
                    <a:lumMod val="95000"/>
                  </a:schemeClr>
                </a:solidFill>
                <a:latin typeface="Roboto-Italic"/>
              </a:rPr>
              <a:t>.</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664424" y="0"/>
            <a:ext cx="4817987" cy="954107"/>
          </a:xfrm>
          <a:prstGeom prst="rect">
            <a:avLst/>
          </a:prstGeom>
          <a:noFill/>
        </p:spPr>
        <p:txBody>
          <a:bodyPr wrap="square">
            <a:spAutoFit/>
          </a:bodyPr>
          <a:lstStyle/>
          <a:p>
            <a:r>
              <a:rPr lang="en-US" altLang="zh-CN" sz="2800" b="1" dirty="0">
                <a:solidFill>
                  <a:schemeClr val="bg1"/>
                </a:solidFill>
                <a:latin typeface="PingFang SC"/>
              </a:rPr>
              <a:t>Evolved </a:t>
            </a:r>
            <a:r>
              <a:rPr lang="en-US" altLang="zh-CN" sz="2400" b="1" dirty="0" smtClean="0">
                <a:solidFill>
                  <a:schemeClr val="bg1"/>
                </a:solidFill>
                <a:latin typeface="PingFang SC"/>
              </a:rPr>
              <a:t>Transformer</a:t>
            </a:r>
            <a:r>
              <a:rPr lang="en-US" altLang="zh-CN" sz="1200" b="1" dirty="0">
                <a:solidFill>
                  <a:schemeClr val="bg1"/>
                </a:solidFill>
                <a:latin typeface="PingFang SC"/>
              </a:rPr>
              <a:t>-</a:t>
            </a:r>
            <a:r>
              <a:rPr lang="en-US" altLang="zh-CN" sz="2400" b="1" dirty="0" smtClean="0">
                <a:solidFill>
                  <a:schemeClr val="bg1"/>
                </a:solidFill>
              </a:rPr>
              <a:t>Google </a:t>
            </a:r>
            <a:endParaRPr lang="en-US" altLang="zh-CN" sz="2800" b="1" dirty="0">
              <a:solidFill>
                <a:schemeClr val="bg1"/>
              </a:solidFill>
            </a:endParaRPr>
          </a:p>
          <a:p>
            <a:endParaRPr lang="en-US" altLang="zh-CN" sz="28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607247" y="533042"/>
            <a:ext cx="4560794" cy="6709529"/>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000" dirty="0" smtClean="0">
                <a:solidFill>
                  <a:schemeClr val="bg1"/>
                </a:solidFill>
              </a:rPr>
              <a:t>construct </a:t>
            </a:r>
            <a:r>
              <a:rPr lang="en-US" altLang="zh-CN" sz="2000" dirty="0">
                <a:solidFill>
                  <a:schemeClr val="bg1"/>
                </a:solidFill>
              </a:rPr>
              <a:t>a large search space </a:t>
            </a:r>
            <a:r>
              <a:rPr lang="en-US" altLang="zh-CN" sz="2000" dirty="0" smtClean="0">
                <a:solidFill>
                  <a:schemeClr val="bg1"/>
                </a:solidFill>
              </a:rPr>
              <a:t>in </a:t>
            </a:r>
            <a:r>
              <a:rPr lang="en-US" altLang="zh-CN" sz="2000" dirty="0">
                <a:solidFill>
                  <a:schemeClr val="bg1"/>
                </a:solidFill>
              </a:rPr>
              <a:t>feed-forward sequence </a:t>
            </a:r>
            <a:r>
              <a:rPr lang="en-US" altLang="zh-CN" sz="2000" dirty="0" smtClean="0">
                <a:solidFill>
                  <a:schemeClr val="bg1"/>
                </a:solidFill>
              </a:rPr>
              <a:t>models and </a:t>
            </a:r>
            <a:r>
              <a:rPr lang="en-US" altLang="zh-CN" sz="2000" dirty="0">
                <a:solidFill>
                  <a:schemeClr val="bg1"/>
                </a:solidFill>
              </a:rPr>
              <a:t>then run </a:t>
            </a:r>
            <a:r>
              <a:rPr lang="en-US" altLang="zh-CN" sz="2000" b="1" dirty="0">
                <a:solidFill>
                  <a:schemeClr val="bg1"/>
                </a:solidFill>
              </a:rPr>
              <a:t>evolutionary</a:t>
            </a:r>
            <a:r>
              <a:rPr lang="en-US" altLang="zh-CN" sz="2000" dirty="0">
                <a:solidFill>
                  <a:schemeClr val="bg1"/>
                </a:solidFill>
              </a:rPr>
              <a:t> architecture search </a:t>
            </a:r>
            <a:r>
              <a:rPr lang="en-US" altLang="zh-CN" sz="2000" dirty="0" smtClean="0">
                <a:solidFill>
                  <a:schemeClr val="bg1"/>
                </a:solidFill>
              </a:rPr>
              <a:t>with warm </a:t>
            </a:r>
            <a:r>
              <a:rPr lang="en-US" altLang="zh-CN" sz="2000" dirty="0">
                <a:solidFill>
                  <a:schemeClr val="bg1"/>
                </a:solidFill>
              </a:rPr>
              <a:t>starting by seeding our initial </a:t>
            </a:r>
            <a:r>
              <a:rPr lang="en-US" altLang="zh-CN" sz="2000" dirty="0" smtClean="0">
                <a:solidFill>
                  <a:schemeClr val="bg1"/>
                </a:solidFill>
              </a:rPr>
              <a:t>population with </a:t>
            </a:r>
            <a:r>
              <a:rPr lang="en-US" altLang="zh-CN" sz="2000" dirty="0">
                <a:solidFill>
                  <a:schemeClr val="bg1"/>
                </a:solidFill>
              </a:rPr>
              <a:t>the Transformer</a:t>
            </a:r>
            <a:r>
              <a:rPr lang="en-US" altLang="zh-CN" sz="2000" dirty="0" smtClean="0">
                <a:solidFill>
                  <a:schemeClr val="bg1"/>
                </a:solidFill>
              </a:rPr>
              <a:t>.</a:t>
            </a:r>
          </a:p>
          <a:p>
            <a:pPr marL="285750" indent="-285750" algn="just">
              <a:spcBef>
                <a:spcPts val="600"/>
              </a:spcBef>
              <a:buFont typeface="Arial" panose="020B0604020202020204" pitchFamily="34" charset="0"/>
              <a:buChar char="•"/>
            </a:pPr>
            <a:r>
              <a:rPr lang="en-US" altLang="zh-CN" sz="2000" b="1" dirty="0">
                <a:solidFill>
                  <a:schemeClr val="bg1"/>
                </a:solidFill>
              </a:rPr>
              <a:t>Progressive Dynamic Hurdles </a:t>
            </a:r>
            <a:r>
              <a:rPr lang="en-US" altLang="zh-CN" sz="2000" dirty="0" smtClean="0">
                <a:solidFill>
                  <a:schemeClr val="bg1"/>
                </a:solidFill>
              </a:rPr>
              <a:t>allows to </a:t>
            </a:r>
            <a:r>
              <a:rPr lang="en-US" altLang="zh-CN" sz="2000" dirty="0">
                <a:solidFill>
                  <a:schemeClr val="bg1"/>
                </a:solidFill>
              </a:rPr>
              <a:t>dynamically allocate more resources to </a:t>
            </a:r>
            <a:r>
              <a:rPr lang="en-US" altLang="zh-CN" sz="2000" dirty="0" smtClean="0">
                <a:solidFill>
                  <a:schemeClr val="bg1"/>
                </a:solidFill>
              </a:rPr>
              <a:t>more promising </a:t>
            </a:r>
            <a:r>
              <a:rPr lang="en-US" altLang="zh-CN" sz="2000" dirty="0">
                <a:solidFill>
                  <a:schemeClr val="bg1"/>
                </a:solidFill>
              </a:rPr>
              <a:t>candidate </a:t>
            </a:r>
            <a:r>
              <a:rPr lang="en-US" altLang="zh-CN" sz="2000" dirty="0" smtClean="0">
                <a:solidFill>
                  <a:schemeClr val="bg1"/>
                </a:solidFill>
              </a:rPr>
              <a:t>models</a:t>
            </a:r>
          </a:p>
          <a:p>
            <a:pPr marL="285750" indent="-285750" algn="just">
              <a:spcBef>
                <a:spcPts val="600"/>
              </a:spcBef>
              <a:buFont typeface="Arial" panose="020B0604020202020204" pitchFamily="34" charset="0"/>
              <a:buChar char="•"/>
            </a:pPr>
            <a:r>
              <a:rPr lang="en-US" altLang="zh-CN" sz="2000" dirty="0" smtClean="0">
                <a:solidFill>
                  <a:schemeClr val="bg1"/>
                </a:solidFill>
              </a:rPr>
              <a:t>Big model establishes </a:t>
            </a:r>
            <a:r>
              <a:rPr lang="en-US" altLang="zh-CN" sz="2000" dirty="0">
                <a:solidFill>
                  <a:schemeClr val="bg1"/>
                </a:solidFill>
              </a:rPr>
              <a:t>a new state-</a:t>
            </a:r>
            <a:r>
              <a:rPr lang="en-US" altLang="zh-CN" sz="2000" dirty="0" err="1">
                <a:solidFill>
                  <a:schemeClr val="bg1"/>
                </a:solidFill>
              </a:rPr>
              <a:t>ofthe</a:t>
            </a:r>
            <a:r>
              <a:rPr lang="en-US" altLang="zh-CN" sz="2000" dirty="0">
                <a:solidFill>
                  <a:schemeClr val="bg1"/>
                </a:solidFill>
              </a:rPr>
              <a:t>-art BLEU score of 29.8 on WMT’14 </a:t>
            </a:r>
            <a:r>
              <a:rPr lang="en-US" altLang="zh-CN" sz="2000" dirty="0" err="1" smtClean="0">
                <a:solidFill>
                  <a:schemeClr val="bg1"/>
                </a:solidFill>
              </a:rPr>
              <a:t>EnglishGerman</a:t>
            </a:r>
            <a:endParaRPr lang="en-US" altLang="zh-CN" sz="2000" dirty="0" smtClean="0">
              <a:solidFill>
                <a:schemeClr val="bg1"/>
              </a:solidFill>
            </a:endParaRPr>
          </a:p>
          <a:p>
            <a:pPr marL="285750" indent="-285750" algn="just">
              <a:spcBef>
                <a:spcPts val="600"/>
              </a:spcBef>
              <a:buFont typeface="Arial" panose="020B0604020202020204" pitchFamily="34" charset="0"/>
              <a:buChar char="•"/>
            </a:pPr>
            <a:r>
              <a:rPr lang="en-US" altLang="zh-CN" sz="2000" dirty="0" smtClean="0">
                <a:solidFill>
                  <a:schemeClr val="bg1"/>
                </a:solidFill>
              </a:rPr>
              <a:t>Small model achieves </a:t>
            </a:r>
            <a:r>
              <a:rPr lang="en-US" altLang="zh-CN" sz="2000" dirty="0">
                <a:solidFill>
                  <a:schemeClr val="bg1"/>
                </a:solidFill>
              </a:rPr>
              <a:t>the </a:t>
            </a:r>
            <a:r>
              <a:rPr lang="en-US" altLang="zh-CN" sz="2000" dirty="0" smtClean="0">
                <a:solidFill>
                  <a:schemeClr val="bg1"/>
                </a:solidFill>
              </a:rPr>
              <a:t>same quality with 37.6</a:t>
            </a:r>
            <a:r>
              <a:rPr lang="en-US" altLang="zh-CN" sz="2000" dirty="0">
                <a:solidFill>
                  <a:schemeClr val="bg1"/>
                </a:solidFill>
              </a:rPr>
              <a:t>% less parameters and outperforms the Transformer by 0.7 BLEU at a mobile-friendly </a:t>
            </a:r>
            <a:r>
              <a:rPr lang="en-US" altLang="zh-CN" sz="2000" dirty="0" smtClean="0">
                <a:solidFill>
                  <a:schemeClr val="bg1"/>
                </a:solidFill>
              </a:rPr>
              <a:t>model size </a:t>
            </a:r>
            <a:r>
              <a:rPr lang="en-US" altLang="zh-CN" sz="2000" dirty="0">
                <a:solidFill>
                  <a:schemeClr val="bg1"/>
                </a:solidFill>
              </a:rPr>
              <a:t>of ∼7M parameters</a:t>
            </a:r>
            <a:endParaRPr lang="en-US" altLang="zh-CN" sz="2000" dirty="0" smtClean="0">
              <a:solidFill>
                <a:schemeClr val="bg1"/>
              </a:solidFill>
            </a:endParaRPr>
          </a:p>
          <a:p>
            <a:pPr marL="285750" indent="-285750" algn="just">
              <a:spcBef>
                <a:spcPts val="600"/>
              </a:spcBef>
              <a:buFont typeface="Arial" panose="020B0604020202020204" pitchFamily="34" charset="0"/>
              <a:buChar char="•"/>
            </a:pPr>
            <a:endParaRPr lang="en-US" altLang="zh-CN" sz="2000" dirty="0" smtClean="0">
              <a:solidFill>
                <a:schemeClr val="bg1"/>
              </a:solidFill>
            </a:endParaRPr>
          </a:p>
          <a:p>
            <a:pPr marL="285750" indent="-285750" algn="just">
              <a:spcBef>
                <a:spcPts val="600"/>
              </a:spcBef>
              <a:buFont typeface="Arial" panose="020B0604020202020204" pitchFamily="34" charset="0"/>
              <a:buChar char="•"/>
            </a:pPr>
            <a:endParaRPr lang="en-US" altLang="zh-CN" sz="2000"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8364"/>
            <a:ext cx="3497310" cy="333683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868" y="838573"/>
            <a:ext cx="4028003" cy="3058976"/>
          </a:xfrm>
          <a:prstGeom prst="rect">
            <a:avLst/>
          </a:prstGeom>
        </p:spPr>
      </p:pic>
      <p:sp>
        <p:nvSpPr>
          <p:cNvPr id="4" name="Rectangle 3"/>
          <p:cNvSpPr/>
          <p:nvPr/>
        </p:nvSpPr>
        <p:spPr>
          <a:xfrm>
            <a:off x="4945589" y="3827993"/>
            <a:ext cx="1003801" cy="369332"/>
          </a:xfrm>
          <a:prstGeom prst="rect">
            <a:avLst/>
          </a:prstGeom>
        </p:spPr>
        <p:txBody>
          <a:bodyPr wrap="none">
            <a:spAutoFit/>
          </a:bodyPr>
          <a:lstStyle/>
          <a:p>
            <a:r>
              <a:rPr lang="en-US" altLang="zh-CN" dirty="0"/>
              <a:t>decoder</a:t>
            </a:r>
            <a:endParaRPr lang="zh-CN" altLang="en-US" dirty="0"/>
          </a:p>
        </p:txBody>
      </p:sp>
      <p:sp>
        <p:nvSpPr>
          <p:cNvPr id="5" name="Rectangle 4"/>
          <p:cNvSpPr/>
          <p:nvPr/>
        </p:nvSpPr>
        <p:spPr>
          <a:xfrm>
            <a:off x="1511688" y="3920530"/>
            <a:ext cx="997389" cy="369332"/>
          </a:xfrm>
          <a:prstGeom prst="rect">
            <a:avLst/>
          </a:prstGeom>
        </p:spPr>
        <p:txBody>
          <a:bodyPr wrap="none">
            <a:spAutoFit/>
          </a:bodyPr>
          <a:lstStyle/>
          <a:p>
            <a:r>
              <a:rPr lang="en-US" altLang="zh-CN" dirty="0"/>
              <a:t>encoder</a:t>
            </a:r>
            <a:endParaRPr lang="zh-CN" altLang="en-US" dirty="0"/>
          </a:p>
        </p:txBody>
      </p:sp>
      <p:pic>
        <p:nvPicPr>
          <p:cNvPr id="6" name="Picture 5"/>
          <p:cNvPicPr>
            <a:picLocks noChangeAspect="1"/>
          </p:cNvPicPr>
          <p:nvPr/>
        </p:nvPicPr>
        <p:blipFill>
          <a:blip r:embed="rId5"/>
          <a:stretch>
            <a:fillRect/>
          </a:stretch>
        </p:blipFill>
        <p:spPr>
          <a:xfrm>
            <a:off x="216770" y="4736121"/>
            <a:ext cx="4049952" cy="2101202"/>
          </a:xfrm>
          <a:prstGeom prst="rect">
            <a:avLst/>
          </a:prstGeom>
        </p:spPr>
      </p:pic>
      <p:sp>
        <p:nvSpPr>
          <p:cNvPr id="7" name="Rectangle 6"/>
          <p:cNvSpPr/>
          <p:nvPr/>
        </p:nvSpPr>
        <p:spPr>
          <a:xfrm>
            <a:off x="216770" y="4412955"/>
            <a:ext cx="6096000" cy="369332"/>
          </a:xfrm>
          <a:prstGeom prst="rect">
            <a:avLst/>
          </a:prstGeom>
        </p:spPr>
        <p:txBody>
          <a:bodyPr>
            <a:spAutoFit/>
          </a:bodyPr>
          <a:lstStyle/>
          <a:p>
            <a:r>
              <a:rPr lang="fr-FR" altLang="zh-CN" b="1" dirty="0">
                <a:solidFill>
                  <a:srgbClr val="000000"/>
                </a:solidFill>
                <a:latin typeface="NimbusRomNo9L-Medi"/>
              </a:rPr>
              <a:t>Model </a:t>
            </a:r>
            <a:r>
              <a:rPr lang="fr-FR" altLang="zh-CN" b="1" dirty="0" err="1">
                <a:solidFill>
                  <a:srgbClr val="000000"/>
                </a:solidFill>
                <a:latin typeface="NimbusRomNo9L-Medi"/>
              </a:rPr>
              <a:t>comparison</a:t>
            </a:r>
            <a:r>
              <a:rPr lang="fr-FR" altLang="zh-CN" b="1" dirty="0">
                <a:solidFill>
                  <a:srgbClr val="000000"/>
                </a:solidFill>
                <a:latin typeface="NimbusRomNo9L-Medi"/>
              </a:rPr>
              <a:t> on WMT’14 </a:t>
            </a:r>
            <a:r>
              <a:rPr lang="fr-FR" altLang="zh-CN" b="1" dirty="0" err="1">
                <a:solidFill>
                  <a:srgbClr val="000000"/>
                </a:solidFill>
                <a:latin typeface="NimbusRomNo9L-Medi"/>
              </a:rPr>
              <a:t>En-De</a:t>
            </a:r>
            <a:r>
              <a:rPr lang="fr-FR" altLang="zh-CN" dirty="0"/>
              <a:t> </a:t>
            </a:r>
            <a:endParaRPr lang="zh-CN" altLang="en-US" dirty="0"/>
          </a:p>
        </p:txBody>
      </p:sp>
      <p:pic>
        <p:nvPicPr>
          <p:cNvPr id="10" name="Picture 9"/>
          <p:cNvPicPr>
            <a:picLocks noChangeAspect="1"/>
          </p:cNvPicPr>
          <p:nvPr/>
        </p:nvPicPr>
        <p:blipFill>
          <a:blip r:embed="rId6"/>
          <a:stretch>
            <a:fillRect/>
          </a:stretch>
        </p:blipFill>
        <p:spPr>
          <a:xfrm>
            <a:off x="4867961" y="4412955"/>
            <a:ext cx="2440532" cy="2297382"/>
          </a:xfrm>
          <a:prstGeom prst="rect">
            <a:avLst/>
          </a:prstGeom>
        </p:spPr>
      </p:pic>
    </p:spTree>
    <p:extLst>
      <p:ext uri="{BB962C8B-B14F-4D97-AF65-F5344CB8AC3E}">
        <p14:creationId xmlns:p14="http://schemas.microsoft.com/office/powerpoint/2010/main" val="4241569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NLP</a:t>
            </a:r>
            <a:endParaRPr lang="zh-CN" altLang="en-US" sz="2800" b="1" dirty="0"/>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716982" y="6119335"/>
            <a:ext cx="4475018" cy="738664"/>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a:t>
            </a:r>
            <a:r>
              <a:rPr lang="en-US" altLang="zh-CN" sz="1400" i="1" dirty="0" smtClean="0">
                <a:solidFill>
                  <a:schemeClr val="bg1">
                    <a:lumMod val="95000"/>
                  </a:schemeClr>
                </a:solidFill>
                <a:latin typeface="Roboto-Italic"/>
              </a:rPr>
              <a:t>Wang HR</a:t>
            </a:r>
            <a:r>
              <a:rPr lang="en-US" altLang="zh-CN" sz="1400" b="0" i="1" dirty="0" smtClean="0">
                <a:solidFill>
                  <a:schemeClr val="bg1">
                    <a:lumMod val="95000"/>
                  </a:schemeClr>
                </a:solidFill>
                <a:effectLst/>
                <a:latin typeface="Roboto-Italic"/>
              </a:rPr>
              <a:t> </a:t>
            </a:r>
            <a:r>
              <a:rPr lang="en-US" altLang="zh-CN" sz="1400" i="1" dirty="0">
                <a:solidFill>
                  <a:schemeClr val="bg1">
                    <a:lumMod val="95000"/>
                  </a:schemeClr>
                </a:solidFill>
                <a:latin typeface="Roboto-Italic"/>
              </a:rPr>
              <a:t>et al</a:t>
            </a:r>
            <a:r>
              <a:rPr lang="en-US" altLang="zh-CN" sz="1400" i="1" dirty="0">
                <a:solidFill>
                  <a:schemeClr val="bg1">
                    <a:lumMod val="95000"/>
                  </a:schemeClr>
                </a:solidFill>
                <a:latin typeface="Roboto-Italic"/>
              </a:rPr>
              <a:t>. HAT: Hardware-Aware Transformers for Efficient Neural Machine Translation</a:t>
            </a:r>
            <a:r>
              <a:rPr lang="en-US" altLang="zh-CN" sz="1400" dirty="0" smtClean="0">
                <a:solidFill>
                  <a:schemeClr val="bg1">
                    <a:lumMod val="95000"/>
                  </a:schemeClr>
                </a:solidFill>
                <a:latin typeface="Roboto-Italic"/>
              </a:rPr>
              <a:t>, ACL,2020</a:t>
            </a:r>
            <a:r>
              <a:rPr lang="en-US" altLang="zh-CN" sz="1400" i="1" dirty="0" smtClean="0">
                <a:solidFill>
                  <a:schemeClr val="bg1">
                    <a:lumMod val="95000"/>
                  </a:schemeClr>
                </a:solidFill>
                <a:latin typeface="Roboto-Italic"/>
              </a:rPr>
              <a:t>.</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69" y="129572"/>
            <a:ext cx="4817987" cy="523220"/>
          </a:xfrm>
          <a:prstGeom prst="rect">
            <a:avLst/>
          </a:prstGeom>
          <a:noFill/>
        </p:spPr>
        <p:txBody>
          <a:bodyPr wrap="square">
            <a:spAutoFit/>
          </a:bodyPr>
          <a:lstStyle/>
          <a:p>
            <a:r>
              <a:rPr lang="en-US" altLang="zh-CN" sz="2800" b="1" i="0" dirty="0" smtClean="0">
                <a:solidFill>
                  <a:schemeClr val="bg1"/>
                </a:solidFill>
                <a:effectLst/>
                <a:latin typeface="PingFang SC"/>
              </a:rPr>
              <a:t>HAT</a:t>
            </a:r>
            <a:r>
              <a:rPr lang="en-US" altLang="zh-CN" sz="2800" b="1" dirty="0" smtClean="0">
                <a:solidFill>
                  <a:schemeClr val="bg1"/>
                </a:solidFill>
                <a:latin typeface="Calibri" charset="0"/>
                <a:ea typeface="+mj-ea"/>
                <a:cs typeface="Calibri Light" panose="020F0302020204030204" pitchFamily="34" charset="0"/>
              </a:rPr>
              <a:t>[1]—</a:t>
            </a:r>
            <a:r>
              <a:rPr lang="en-US" altLang="zh-CN" sz="2400" b="1" dirty="0" smtClean="0">
                <a:solidFill>
                  <a:schemeClr val="bg1"/>
                </a:solidFill>
                <a:latin typeface="PingFang SC"/>
              </a:rPr>
              <a:t>MIT</a:t>
            </a:r>
            <a:endParaRPr lang="en-US" altLang="zh-CN" sz="44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631206" y="917912"/>
            <a:ext cx="4560794" cy="4939814"/>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000" dirty="0" smtClean="0">
                <a:solidFill>
                  <a:schemeClr val="bg1"/>
                </a:solidFill>
              </a:rPr>
              <a:t>1.construct </a:t>
            </a:r>
            <a:r>
              <a:rPr lang="en-US" altLang="zh-CN" sz="2000" dirty="0">
                <a:solidFill>
                  <a:schemeClr val="bg1"/>
                </a:solidFill>
              </a:rPr>
              <a:t>a large design space with arbitrary encoder-decoder attention and heterogeneous </a:t>
            </a:r>
            <a:r>
              <a:rPr lang="en-US" altLang="zh-CN" sz="2000" dirty="0" smtClean="0">
                <a:solidFill>
                  <a:schemeClr val="bg1"/>
                </a:solidFill>
              </a:rPr>
              <a:t>layers</a:t>
            </a:r>
          </a:p>
          <a:p>
            <a:pPr marL="285750" indent="-285750" algn="just">
              <a:spcBef>
                <a:spcPts val="600"/>
              </a:spcBef>
              <a:buFont typeface="Arial" panose="020B0604020202020204" pitchFamily="34" charset="0"/>
              <a:buChar char="•"/>
            </a:pPr>
            <a:r>
              <a:rPr lang="en-US" altLang="zh-CN" sz="2000" dirty="0" smtClean="0">
                <a:solidFill>
                  <a:schemeClr val="bg1"/>
                </a:solidFill>
              </a:rPr>
              <a:t>2.train </a:t>
            </a:r>
            <a:r>
              <a:rPr lang="en-US" altLang="zh-CN" sz="2000" dirty="0">
                <a:solidFill>
                  <a:schemeClr val="bg1"/>
                </a:solidFill>
              </a:rPr>
              <a:t>a </a:t>
            </a:r>
            <a:r>
              <a:rPr lang="en-US" altLang="zh-CN" sz="2000" dirty="0" err="1">
                <a:solidFill>
                  <a:schemeClr val="bg1"/>
                </a:solidFill>
              </a:rPr>
              <a:t>SuperTransformer</a:t>
            </a:r>
            <a:r>
              <a:rPr lang="en-US" altLang="zh-CN" sz="2000" dirty="0">
                <a:solidFill>
                  <a:schemeClr val="bg1"/>
                </a:solidFill>
              </a:rPr>
              <a:t> </a:t>
            </a:r>
            <a:r>
              <a:rPr lang="en-US" altLang="zh-CN" sz="2000" dirty="0" smtClean="0">
                <a:solidFill>
                  <a:schemeClr val="bg1"/>
                </a:solidFill>
              </a:rPr>
              <a:t>in </a:t>
            </a:r>
            <a:r>
              <a:rPr lang="en-US" altLang="zh-CN" sz="2000" dirty="0">
                <a:solidFill>
                  <a:schemeClr val="bg1"/>
                </a:solidFill>
              </a:rPr>
              <a:t>the design space, and </a:t>
            </a:r>
            <a:r>
              <a:rPr lang="en-US" altLang="zh-CN" sz="2000" dirty="0" smtClean="0">
                <a:solidFill>
                  <a:schemeClr val="bg1"/>
                </a:solidFill>
              </a:rPr>
              <a:t>produces </a:t>
            </a:r>
            <a:r>
              <a:rPr lang="en-US" altLang="zh-CN" sz="2000" dirty="0" err="1" smtClean="0">
                <a:solidFill>
                  <a:schemeClr val="bg1"/>
                </a:solidFill>
              </a:rPr>
              <a:t>SubTransformers</a:t>
            </a:r>
            <a:r>
              <a:rPr lang="en-US" altLang="zh-CN" sz="2000" dirty="0" smtClean="0">
                <a:solidFill>
                  <a:schemeClr val="bg1"/>
                </a:solidFill>
              </a:rPr>
              <a:t> </a:t>
            </a:r>
            <a:r>
              <a:rPr lang="en-US" altLang="zh-CN" sz="2000" dirty="0">
                <a:solidFill>
                  <a:schemeClr val="bg1"/>
                </a:solidFill>
              </a:rPr>
              <a:t>with </a:t>
            </a:r>
            <a:r>
              <a:rPr lang="en-US" altLang="zh-CN" sz="2000" dirty="0" smtClean="0">
                <a:solidFill>
                  <a:schemeClr val="bg1"/>
                </a:solidFill>
              </a:rPr>
              <a:t>weight sharing.</a:t>
            </a:r>
          </a:p>
          <a:p>
            <a:pPr marL="285750" indent="-285750" algn="just">
              <a:spcBef>
                <a:spcPts val="600"/>
              </a:spcBef>
              <a:buFont typeface="Arial" panose="020B0604020202020204" pitchFamily="34" charset="0"/>
              <a:buChar char="•"/>
            </a:pPr>
            <a:r>
              <a:rPr lang="en-US" altLang="zh-CN" sz="2000" dirty="0" smtClean="0">
                <a:solidFill>
                  <a:schemeClr val="bg1"/>
                </a:solidFill>
              </a:rPr>
              <a:t>3.perform </a:t>
            </a:r>
            <a:r>
              <a:rPr lang="en-US" altLang="zh-CN" sz="2000" dirty="0">
                <a:solidFill>
                  <a:schemeClr val="bg1"/>
                </a:solidFill>
              </a:rPr>
              <a:t>an </a:t>
            </a:r>
            <a:r>
              <a:rPr lang="en-US" altLang="zh-CN" sz="2000" dirty="0" smtClean="0">
                <a:solidFill>
                  <a:schemeClr val="bg1"/>
                </a:solidFill>
              </a:rPr>
              <a:t>evolutionary search </a:t>
            </a:r>
            <a:r>
              <a:rPr lang="en-US" altLang="zh-CN" sz="2000" dirty="0">
                <a:solidFill>
                  <a:schemeClr val="bg1"/>
                </a:solidFill>
              </a:rPr>
              <a:t>with a hardware latency constraint </a:t>
            </a:r>
            <a:r>
              <a:rPr lang="en-US" altLang="zh-CN" sz="2000" dirty="0" smtClean="0">
                <a:solidFill>
                  <a:schemeClr val="bg1"/>
                </a:solidFill>
              </a:rPr>
              <a:t>to find </a:t>
            </a:r>
            <a:r>
              <a:rPr lang="en-US" altLang="zh-CN" sz="2000" dirty="0">
                <a:solidFill>
                  <a:schemeClr val="bg1"/>
                </a:solidFill>
              </a:rPr>
              <a:t>a specialized </a:t>
            </a:r>
            <a:r>
              <a:rPr lang="en-US" altLang="zh-CN" sz="2000" dirty="0" err="1" smtClean="0">
                <a:solidFill>
                  <a:schemeClr val="bg1"/>
                </a:solidFill>
              </a:rPr>
              <a:t>SubTransforme</a:t>
            </a:r>
            <a:endParaRPr lang="en-US" altLang="zh-CN" sz="2000" dirty="0" smtClean="0">
              <a:solidFill>
                <a:schemeClr val="bg1"/>
              </a:solidFill>
            </a:endParaRPr>
          </a:p>
          <a:p>
            <a:pPr marL="285750" indent="-285750" algn="just">
              <a:spcBef>
                <a:spcPts val="600"/>
              </a:spcBef>
              <a:buFont typeface="Arial" panose="020B0604020202020204" pitchFamily="34" charset="0"/>
              <a:buChar char="•"/>
            </a:pPr>
            <a:r>
              <a:rPr lang="en-US" altLang="zh-CN" sz="2000" dirty="0" smtClean="0">
                <a:solidFill>
                  <a:schemeClr val="bg1"/>
                </a:solidFill>
              </a:rPr>
              <a:t>Achieve 3</a:t>
            </a:r>
            <a:r>
              <a:rPr lang="en-US" altLang="zh-CN" sz="2000" dirty="0">
                <a:solidFill>
                  <a:schemeClr val="bg1"/>
                </a:solidFill>
              </a:rPr>
              <a:t>× speedup, 3.7× smaller size over </a:t>
            </a:r>
            <a:r>
              <a:rPr lang="en-US" altLang="zh-CN" sz="2000" dirty="0" smtClean="0">
                <a:solidFill>
                  <a:schemeClr val="bg1"/>
                </a:solidFill>
              </a:rPr>
              <a:t>baseline Transformer</a:t>
            </a:r>
            <a:r>
              <a:rPr lang="en-US" altLang="zh-CN" sz="2000" dirty="0">
                <a:solidFill>
                  <a:schemeClr val="bg1"/>
                </a:solidFill>
              </a:rPr>
              <a:t>; 2.7× speedup, 3.6× smaller </a:t>
            </a:r>
            <a:r>
              <a:rPr lang="en-US" altLang="zh-CN" sz="2000" dirty="0" smtClean="0">
                <a:solidFill>
                  <a:schemeClr val="bg1"/>
                </a:solidFill>
              </a:rPr>
              <a:t>size over </a:t>
            </a:r>
            <a:r>
              <a:rPr lang="en-US" altLang="zh-CN" sz="2000" dirty="0">
                <a:solidFill>
                  <a:schemeClr val="bg1"/>
                </a:solidFill>
              </a:rPr>
              <a:t>Evolved Transformer with 12,041× </a:t>
            </a:r>
            <a:r>
              <a:rPr lang="en-US" altLang="zh-CN" sz="2000" dirty="0" smtClean="0">
                <a:solidFill>
                  <a:schemeClr val="bg1"/>
                </a:solidFill>
              </a:rPr>
              <a:t>less search </a:t>
            </a:r>
            <a:r>
              <a:rPr lang="en-US" altLang="zh-CN" sz="2000" dirty="0">
                <a:solidFill>
                  <a:schemeClr val="bg1"/>
                </a:solidFill>
              </a:rPr>
              <a:t>cost and no performance loss</a:t>
            </a:r>
            <a:endParaRPr lang="en-US" altLang="zh-CN" sz="2000" dirty="0">
              <a:solidFill>
                <a:schemeClr val="bg1"/>
              </a:solidFill>
            </a:endParaRPr>
          </a:p>
        </p:txBody>
      </p:sp>
      <p:pic>
        <p:nvPicPr>
          <p:cNvPr id="10" name="图片 9">
            <a:extLst>
              <a:ext uri="{FF2B5EF4-FFF2-40B4-BE49-F238E27FC236}">
                <a16:creationId xmlns:a16="http://schemas.microsoft.com/office/drawing/2014/main" xmlns="" id="{C99B4BE4-2A07-480E-8A9F-068AEF49D9B7}"/>
              </a:ext>
            </a:extLst>
          </p:cNvPr>
          <p:cNvPicPr>
            <a:picLocks noChangeAspect="1"/>
          </p:cNvPicPr>
          <p:nvPr/>
        </p:nvPicPr>
        <p:blipFill>
          <a:blip r:embed="rId3"/>
          <a:stretch>
            <a:fillRect/>
          </a:stretch>
        </p:blipFill>
        <p:spPr>
          <a:xfrm>
            <a:off x="415555" y="831034"/>
            <a:ext cx="6709145" cy="3031298"/>
          </a:xfrm>
          <a:prstGeom prst="rect">
            <a:avLst/>
          </a:prstGeom>
        </p:spPr>
      </p:pic>
      <p:pic>
        <p:nvPicPr>
          <p:cNvPr id="12" name="图片 11">
            <a:extLst>
              <a:ext uri="{FF2B5EF4-FFF2-40B4-BE49-F238E27FC236}">
                <a16:creationId xmlns:a16="http://schemas.microsoft.com/office/drawing/2014/main" xmlns="" id="{CC394ADA-F240-43F5-800B-AEF4470C5A60}"/>
              </a:ext>
            </a:extLst>
          </p:cNvPr>
          <p:cNvPicPr>
            <a:picLocks noChangeAspect="1"/>
          </p:cNvPicPr>
          <p:nvPr/>
        </p:nvPicPr>
        <p:blipFill>
          <a:blip r:embed="rId4"/>
          <a:stretch>
            <a:fillRect/>
          </a:stretch>
        </p:blipFill>
        <p:spPr>
          <a:xfrm>
            <a:off x="52559" y="4186701"/>
            <a:ext cx="4431176" cy="2409688"/>
          </a:xfrm>
          <a:prstGeom prst="rect">
            <a:avLst/>
          </a:prstGeom>
        </p:spPr>
      </p:pic>
      <p:pic>
        <p:nvPicPr>
          <p:cNvPr id="15" name="图片 14">
            <a:extLst>
              <a:ext uri="{FF2B5EF4-FFF2-40B4-BE49-F238E27FC236}">
                <a16:creationId xmlns:a16="http://schemas.microsoft.com/office/drawing/2014/main" xmlns="" id="{D7284B56-50A9-4EEC-9C9F-01336755D0F3}"/>
              </a:ext>
            </a:extLst>
          </p:cNvPr>
          <p:cNvPicPr>
            <a:picLocks noChangeAspect="1"/>
          </p:cNvPicPr>
          <p:nvPr/>
        </p:nvPicPr>
        <p:blipFill>
          <a:blip r:embed="rId5"/>
          <a:stretch>
            <a:fillRect/>
          </a:stretch>
        </p:blipFill>
        <p:spPr>
          <a:xfrm>
            <a:off x="4461274" y="4186701"/>
            <a:ext cx="3117374" cy="2409688"/>
          </a:xfrm>
          <a:prstGeom prst="rect">
            <a:avLst/>
          </a:prstGeom>
        </p:spPr>
      </p:pic>
    </p:spTree>
    <p:extLst>
      <p:ext uri="{BB962C8B-B14F-4D97-AF65-F5344CB8AC3E}">
        <p14:creationId xmlns:p14="http://schemas.microsoft.com/office/powerpoint/2010/main" val="1970369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Low-level Image Restoration </a:t>
            </a:r>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334779"/>
            <a:ext cx="4475018" cy="523220"/>
          </a:xfrm>
          <a:prstGeom prst="rect">
            <a:avLst/>
          </a:prstGeom>
          <a:noFill/>
        </p:spPr>
        <p:txBody>
          <a:bodyPr wrap="square">
            <a:spAutoFit/>
          </a:bodyPr>
          <a:lstStyle/>
          <a:p>
            <a:r>
              <a:rPr lang="en-US" altLang="zh-CN" sz="1400" b="0" i="0" dirty="0" smtClean="0">
                <a:solidFill>
                  <a:schemeClr val="bg1">
                    <a:lumMod val="95000"/>
                  </a:schemeClr>
                </a:solidFill>
                <a:effectLst/>
                <a:latin typeface="Roboto-Regular"/>
              </a:rPr>
              <a:t>[1]</a:t>
            </a:r>
            <a:r>
              <a:rPr lang="en-US" altLang="zh-CN" sz="1400" b="0" i="1" dirty="0" smtClean="0">
                <a:solidFill>
                  <a:schemeClr val="bg1">
                    <a:lumMod val="95000"/>
                  </a:schemeClr>
                </a:solidFill>
                <a:effectLst/>
                <a:latin typeface="Roboto-Italic"/>
              </a:rPr>
              <a:t> </a:t>
            </a:r>
            <a:r>
              <a:rPr lang="en-US" altLang="zh-CN" sz="1400" i="1" dirty="0" smtClean="0">
                <a:solidFill>
                  <a:schemeClr val="bg1">
                    <a:lumMod val="95000"/>
                  </a:schemeClr>
                </a:solidFill>
                <a:latin typeface="Roboto-Italic"/>
              </a:rPr>
              <a:t>Zhang HK</a:t>
            </a:r>
            <a:r>
              <a:rPr lang="en-US" altLang="zh-CN" sz="1400" b="0" i="1" dirty="0" smtClean="0">
                <a:solidFill>
                  <a:schemeClr val="bg1">
                    <a:lumMod val="95000"/>
                  </a:schemeClr>
                </a:solidFill>
                <a:effectLst/>
                <a:latin typeface="Roboto-Italic"/>
              </a:rPr>
              <a:t> </a:t>
            </a:r>
            <a:r>
              <a:rPr lang="en-US" altLang="zh-CN" sz="1400" i="1" dirty="0">
                <a:solidFill>
                  <a:schemeClr val="bg1">
                    <a:lumMod val="95000"/>
                  </a:schemeClr>
                </a:solidFill>
                <a:latin typeface="Roboto-Italic"/>
              </a:rPr>
              <a:t>et al</a:t>
            </a:r>
            <a:r>
              <a:rPr lang="en-US" altLang="zh-CN" sz="1400" i="1" dirty="0">
                <a:solidFill>
                  <a:schemeClr val="bg1">
                    <a:lumMod val="95000"/>
                  </a:schemeClr>
                </a:solidFill>
                <a:latin typeface="Roboto-Italic"/>
              </a:rPr>
              <a:t>. IR-NAS </a:t>
            </a:r>
            <a:r>
              <a:rPr lang="zh-CN" altLang="en-US" sz="1400" i="1" dirty="0">
                <a:solidFill>
                  <a:schemeClr val="bg1">
                    <a:lumMod val="95000"/>
                  </a:schemeClr>
                </a:solidFill>
                <a:latin typeface="Roboto-Italic"/>
              </a:rPr>
              <a:t>：</a:t>
            </a:r>
            <a:r>
              <a:rPr lang="en-US" altLang="zh-CN" sz="1400" i="1" dirty="0">
                <a:solidFill>
                  <a:schemeClr val="bg1">
                    <a:lumMod val="95000"/>
                  </a:schemeClr>
                </a:solidFill>
                <a:latin typeface="Roboto-Italic"/>
              </a:rPr>
              <a:t>Neural Architecture Search for Low-level Image Restoration </a:t>
            </a:r>
            <a:r>
              <a:rPr lang="en-US" altLang="zh-CN" sz="1400" dirty="0" smtClean="0">
                <a:solidFill>
                  <a:schemeClr val="bg1">
                    <a:lumMod val="95000"/>
                  </a:schemeClr>
                </a:solidFill>
                <a:latin typeface="Roboto-Italic"/>
              </a:rPr>
              <a:t>, </a:t>
            </a:r>
            <a:r>
              <a:rPr lang="en-US" altLang="zh-CN" sz="1400" i="1" dirty="0">
                <a:solidFill>
                  <a:schemeClr val="bg1">
                    <a:lumMod val="95000"/>
                  </a:schemeClr>
                </a:solidFill>
                <a:latin typeface="Roboto-Italic"/>
              </a:rPr>
              <a:t>2019.</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69" y="129572"/>
            <a:ext cx="4817987" cy="523220"/>
          </a:xfrm>
          <a:prstGeom prst="rect">
            <a:avLst/>
          </a:prstGeom>
          <a:noFill/>
        </p:spPr>
        <p:txBody>
          <a:bodyPr wrap="square">
            <a:spAutoFit/>
          </a:bodyPr>
          <a:lstStyle/>
          <a:p>
            <a:r>
              <a:rPr lang="en-US" altLang="zh-CN" sz="2800" b="1" i="0" dirty="0" smtClean="0">
                <a:solidFill>
                  <a:schemeClr val="bg1"/>
                </a:solidFill>
                <a:effectLst/>
                <a:latin typeface="PingFang SC"/>
              </a:rPr>
              <a:t>IR-NAS[1]</a:t>
            </a:r>
            <a:r>
              <a:rPr lang="en-US" altLang="zh-CN" sz="2800" b="1" dirty="0" smtClean="0">
                <a:solidFill>
                  <a:schemeClr val="bg1"/>
                </a:solidFill>
                <a:latin typeface="Calibri" charset="0"/>
                <a:ea typeface="+mj-ea"/>
                <a:cs typeface="Calibri Light" panose="020F0302020204030204" pitchFamily="34" charset="0"/>
              </a:rPr>
              <a:t>—</a:t>
            </a:r>
            <a:r>
              <a:rPr lang="en-US" altLang="zh-CN" sz="2800" b="1" dirty="0" smtClean="0">
                <a:solidFill>
                  <a:schemeClr val="bg1"/>
                </a:solidFill>
                <a:latin typeface="PingFang SC"/>
              </a:rPr>
              <a:t>NWPU</a:t>
            </a:r>
            <a:endParaRPr lang="en-US" altLang="zh-CN" sz="28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700135" y="664234"/>
            <a:ext cx="4560794" cy="5740033"/>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200" dirty="0">
                <a:solidFill>
                  <a:srgbClr val="FF0000"/>
                </a:solidFill>
              </a:rPr>
              <a:t>6 hours for searching using a single GPU </a:t>
            </a:r>
            <a:endParaRPr lang="en-US" altLang="zh-CN" sz="2200" dirty="0" smtClean="0">
              <a:solidFill>
                <a:srgbClr val="FF0000"/>
              </a:solidFill>
            </a:endParaRPr>
          </a:p>
          <a:p>
            <a:pPr marL="285750" indent="-285750" algn="just">
              <a:spcBef>
                <a:spcPts val="600"/>
              </a:spcBef>
              <a:buFont typeface="Arial" panose="020B0604020202020204" pitchFamily="34" charset="0"/>
              <a:buChar char="•"/>
            </a:pPr>
            <a:r>
              <a:rPr lang="en-US" altLang="zh-CN" sz="2200" dirty="0" smtClean="0">
                <a:solidFill>
                  <a:schemeClr val="bg1"/>
                </a:solidFill>
              </a:rPr>
              <a:t>IR-NAS </a:t>
            </a:r>
            <a:r>
              <a:rPr lang="en-US" altLang="zh-CN" sz="2200" dirty="0">
                <a:solidFill>
                  <a:schemeClr val="bg1"/>
                </a:solidFill>
              </a:rPr>
              <a:t>adopts an flexible hierarchical search space, including </a:t>
            </a:r>
            <a:r>
              <a:rPr lang="en-US" altLang="zh-CN" sz="2200" b="1" dirty="0">
                <a:solidFill>
                  <a:schemeClr val="bg1"/>
                </a:solidFill>
              </a:rPr>
              <a:t>inner cell </a:t>
            </a:r>
            <a:r>
              <a:rPr lang="en-US" altLang="zh-CN" sz="2200" dirty="0">
                <a:solidFill>
                  <a:schemeClr val="bg1"/>
                </a:solidFill>
              </a:rPr>
              <a:t>structures and </a:t>
            </a:r>
            <a:r>
              <a:rPr lang="en-US" altLang="zh-CN" sz="2200" b="1" dirty="0">
                <a:solidFill>
                  <a:schemeClr val="bg1"/>
                </a:solidFill>
              </a:rPr>
              <a:t>outer layer </a:t>
            </a:r>
            <a:r>
              <a:rPr lang="en-US" altLang="zh-CN" sz="2200" b="1" dirty="0" smtClean="0">
                <a:solidFill>
                  <a:schemeClr val="bg1"/>
                </a:solidFill>
              </a:rPr>
              <a:t>widths</a:t>
            </a:r>
          </a:p>
          <a:p>
            <a:pPr marL="285750" indent="-285750" algn="just">
              <a:spcBef>
                <a:spcPts val="600"/>
              </a:spcBef>
              <a:buFont typeface="Arial" panose="020B0604020202020204" pitchFamily="34" charset="0"/>
              <a:buChar char="•"/>
            </a:pPr>
            <a:r>
              <a:rPr lang="en-US" altLang="zh-CN" sz="2200" dirty="0">
                <a:solidFill>
                  <a:schemeClr val="bg1"/>
                </a:solidFill>
              </a:rPr>
              <a:t>IR-NAS is both memory and computationally </a:t>
            </a:r>
            <a:r>
              <a:rPr lang="en-US" altLang="zh-CN" sz="2200" dirty="0" smtClean="0">
                <a:solidFill>
                  <a:schemeClr val="bg1"/>
                </a:solidFill>
              </a:rPr>
              <a:t>efficient, which saves </a:t>
            </a:r>
            <a:r>
              <a:rPr lang="en-US" altLang="zh-CN" sz="2200" dirty="0">
                <a:solidFill>
                  <a:schemeClr val="bg1"/>
                </a:solidFill>
              </a:rPr>
              <a:t>memory by sharing cell weights </a:t>
            </a:r>
            <a:r>
              <a:rPr lang="en-US" altLang="zh-CN" sz="2200" dirty="0" smtClean="0">
                <a:solidFill>
                  <a:schemeClr val="bg1"/>
                </a:solidFill>
              </a:rPr>
              <a:t>across different </a:t>
            </a:r>
            <a:r>
              <a:rPr lang="en-US" altLang="zh-CN" sz="2200" dirty="0">
                <a:solidFill>
                  <a:schemeClr val="bg1"/>
                </a:solidFill>
              </a:rPr>
              <a:t>feature </a:t>
            </a:r>
            <a:r>
              <a:rPr lang="en-US" altLang="zh-CN" sz="2200" dirty="0" smtClean="0">
                <a:solidFill>
                  <a:schemeClr val="bg1"/>
                </a:solidFill>
              </a:rPr>
              <a:t>levels</a:t>
            </a:r>
          </a:p>
          <a:p>
            <a:pPr marL="285750" indent="-285750" algn="just">
              <a:spcBef>
                <a:spcPts val="600"/>
              </a:spcBef>
              <a:buFont typeface="Arial" panose="020B0604020202020204" pitchFamily="34" charset="0"/>
              <a:buChar char="•"/>
            </a:pPr>
            <a:r>
              <a:rPr lang="en-US" altLang="zh-CN" sz="2200" dirty="0">
                <a:solidFill>
                  <a:schemeClr val="bg1"/>
                </a:solidFill>
              </a:rPr>
              <a:t>IR-NAS have fewer parameters and enjoy a faster inference speed, while achieving highly competitive performance compared with </a:t>
            </a:r>
            <a:r>
              <a:rPr lang="en-US" altLang="zh-CN" sz="2200" dirty="0" smtClean="0">
                <a:solidFill>
                  <a:schemeClr val="bg1"/>
                </a:solidFill>
              </a:rPr>
              <a:t>SOAT methods</a:t>
            </a:r>
            <a:r>
              <a:rPr lang="en-US" altLang="zh-CN" sz="2200" dirty="0">
                <a:solidFill>
                  <a:schemeClr val="bg1"/>
                </a:solidFill>
              </a:rPr>
              <a:t>. </a:t>
            </a:r>
            <a:endParaRPr lang="en-US" altLang="zh-CN" sz="2200" dirty="0">
              <a:solidFill>
                <a:schemeClr val="bg1"/>
              </a:solidFill>
            </a:endParaRPr>
          </a:p>
        </p:txBody>
      </p:sp>
      <p:pic>
        <p:nvPicPr>
          <p:cNvPr id="2" name="图片 1">
            <a:extLst>
              <a:ext uri="{FF2B5EF4-FFF2-40B4-BE49-F238E27FC236}">
                <a16:creationId xmlns:a16="http://schemas.microsoft.com/office/drawing/2014/main" xmlns="" id="{0D4D582A-07D1-408A-8353-A9AE603049D7}"/>
              </a:ext>
            </a:extLst>
          </p:cNvPr>
          <p:cNvPicPr>
            <a:picLocks noChangeAspect="1"/>
          </p:cNvPicPr>
          <p:nvPr/>
        </p:nvPicPr>
        <p:blipFill>
          <a:blip r:embed="rId3"/>
          <a:stretch>
            <a:fillRect/>
          </a:stretch>
        </p:blipFill>
        <p:spPr>
          <a:xfrm>
            <a:off x="531270" y="960715"/>
            <a:ext cx="3525474" cy="2420660"/>
          </a:xfrm>
          <a:prstGeom prst="rect">
            <a:avLst/>
          </a:prstGeom>
        </p:spPr>
      </p:pic>
      <p:pic>
        <p:nvPicPr>
          <p:cNvPr id="3" name="图片 2">
            <a:extLst>
              <a:ext uri="{FF2B5EF4-FFF2-40B4-BE49-F238E27FC236}">
                <a16:creationId xmlns:a16="http://schemas.microsoft.com/office/drawing/2014/main" xmlns="" id="{41981AEA-2A2A-4816-B8D6-72B20F1EAD6F}"/>
              </a:ext>
            </a:extLst>
          </p:cNvPr>
          <p:cNvPicPr>
            <a:picLocks noChangeAspect="1"/>
          </p:cNvPicPr>
          <p:nvPr/>
        </p:nvPicPr>
        <p:blipFill>
          <a:blip r:embed="rId4"/>
          <a:stretch>
            <a:fillRect/>
          </a:stretch>
        </p:blipFill>
        <p:spPr>
          <a:xfrm>
            <a:off x="4521200" y="970241"/>
            <a:ext cx="3110006" cy="2401609"/>
          </a:xfrm>
          <a:prstGeom prst="rect">
            <a:avLst/>
          </a:prstGeom>
        </p:spPr>
      </p:pic>
      <p:sp>
        <p:nvSpPr>
          <p:cNvPr id="4" name="Rectangle 3"/>
          <p:cNvSpPr/>
          <p:nvPr/>
        </p:nvSpPr>
        <p:spPr>
          <a:xfrm>
            <a:off x="857250" y="3371850"/>
            <a:ext cx="3067050" cy="369332"/>
          </a:xfrm>
          <a:prstGeom prst="rect">
            <a:avLst/>
          </a:prstGeom>
        </p:spPr>
        <p:txBody>
          <a:bodyPr wrap="square">
            <a:spAutoFit/>
          </a:bodyPr>
          <a:lstStyle/>
          <a:p>
            <a:r>
              <a:rPr lang="en-US" altLang="zh-CN" dirty="0">
                <a:solidFill>
                  <a:srgbClr val="000000"/>
                </a:solidFill>
                <a:latin typeface="NimbusRomNo9L-Regu"/>
              </a:rPr>
              <a:t>Cell architecture search</a:t>
            </a:r>
            <a:r>
              <a:rPr lang="en-US" altLang="zh-CN" dirty="0"/>
              <a:t> </a:t>
            </a:r>
            <a:endParaRPr lang="zh-CN" altLang="en-US" dirty="0"/>
          </a:p>
        </p:txBody>
      </p:sp>
      <p:sp>
        <p:nvSpPr>
          <p:cNvPr id="5" name="Rectangle 4"/>
          <p:cNvSpPr/>
          <p:nvPr/>
        </p:nvSpPr>
        <p:spPr>
          <a:xfrm>
            <a:off x="4902200" y="3427690"/>
            <a:ext cx="6096000" cy="646331"/>
          </a:xfrm>
          <a:prstGeom prst="rect">
            <a:avLst/>
          </a:prstGeom>
        </p:spPr>
        <p:txBody>
          <a:bodyPr>
            <a:spAutoFit/>
          </a:bodyPr>
          <a:lstStyle/>
          <a:p>
            <a:r>
              <a:rPr lang="en-US" altLang="zh-CN" dirty="0">
                <a:solidFill>
                  <a:srgbClr val="000000"/>
                </a:solidFill>
                <a:latin typeface="NimbusRomNo9L-Regu"/>
              </a:rPr>
              <a:t>Cell width search</a:t>
            </a:r>
            <a:r>
              <a:rPr lang="en-US" altLang="zh-CN" dirty="0"/>
              <a:t> </a:t>
            </a:r>
            <a:br>
              <a:rPr lang="en-US" altLang="zh-CN" dirty="0"/>
            </a:br>
            <a:endParaRPr lang="zh-CN" altLang="en-US" dirty="0"/>
          </a:p>
        </p:txBody>
      </p:sp>
      <p:pic>
        <p:nvPicPr>
          <p:cNvPr id="6" name="Picture 5"/>
          <p:cNvPicPr>
            <a:picLocks noChangeAspect="1"/>
          </p:cNvPicPr>
          <p:nvPr/>
        </p:nvPicPr>
        <p:blipFill>
          <a:blip r:embed="rId5"/>
          <a:stretch>
            <a:fillRect/>
          </a:stretch>
        </p:blipFill>
        <p:spPr>
          <a:xfrm>
            <a:off x="-3188" y="4581499"/>
            <a:ext cx="5088765" cy="1977352"/>
          </a:xfrm>
          <a:prstGeom prst="rect">
            <a:avLst/>
          </a:prstGeom>
        </p:spPr>
      </p:pic>
      <p:sp>
        <p:nvSpPr>
          <p:cNvPr id="7" name="Rectangle 6"/>
          <p:cNvSpPr/>
          <p:nvPr/>
        </p:nvSpPr>
        <p:spPr>
          <a:xfrm>
            <a:off x="1263650" y="4304500"/>
            <a:ext cx="6096000" cy="646331"/>
          </a:xfrm>
          <a:prstGeom prst="rect">
            <a:avLst/>
          </a:prstGeom>
        </p:spPr>
        <p:txBody>
          <a:bodyPr>
            <a:spAutoFit/>
          </a:bodyPr>
          <a:lstStyle/>
          <a:p>
            <a:r>
              <a:rPr lang="en-US" altLang="zh-CN" dirty="0" err="1">
                <a:solidFill>
                  <a:srgbClr val="000000"/>
                </a:solidFill>
                <a:latin typeface="NimbusRomNo9L-Regu"/>
              </a:rPr>
              <a:t>Denoising</a:t>
            </a:r>
            <a:r>
              <a:rPr lang="en-US" altLang="zh-CN" dirty="0">
                <a:solidFill>
                  <a:srgbClr val="000000"/>
                </a:solidFill>
                <a:latin typeface="NimbusRomNo9L-Regu"/>
              </a:rPr>
              <a:t> experiments</a:t>
            </a:r>
            <a:r>
              <a:rPr lang="en-US" altLang="zh-CN" dirty="0"/>
              <a:t> </a:t>
            </a:r>
            <a:br>
              <a:rPr lang="en-US" altLang="zh-CN" dirty="0"/>
            </a:br>
            <a:endParaRPr lang="zh-CN" altLang="en-US" dirty="0"/>
          </a:p>
        </p:txBody>
      </p:sp>
      <p:pic>
        <p:nvPicPr>
          <p:cNvPr id="9" name="Picture 8"/>
          <p:cNvPicPr>
            <a:picLocks noChangeAspect="1"/>
          </p:cNvPicPr>
          <p:nvPr/>
        </p:nvPicPr>
        <p:blipFill>
          <a:blip r:embed="rId6"/>
          <a:stretch>
            <a:fillRect/>
          </a:stretch>
        </p:blipFill>
        <p:spPr>
          <a:xfrm>
            <a:off x="5172361" y="4581499"/>
            <a:ext cx="2440989" cy="1977352"/>
          </a:xfrm>
          <a:prstGeom prst="rect">
            <a:avLst/>
          </a:prstGeom>
        </p:spPr>
      </p:pic>
      <p:sp>
        <p:nvSpPr>
          <p:cNvPr id="10" name="Rectangle 9"/>
          <p:cNvSpPr/>
          <p:nvPr/>
        </p:nvSpPr>
        <p:spPr>
          <a:xfrm>
            <a:off x="5257800" y="4304499"/>
            <a:ext cx="6096000" cy="369332"/>
          </a:xfrm>
          <a:prstGeom prst="rect">
            <a:avLst/>
          </a:prstGeom>
        </p:spPr>
        <p:txBody>
          <a:bodyPr>
            <a:spAutoFit/>
          </a:bodyPr>
          <a:lstStyle/>
          <a:p>
            <a:r>
              <a:rPr lang="en-US" altLang="zh-CN" dirty="0">
                <a:solidFill>
                  <a:srgbClr val="000000"/>
                </a:solidFill>
                <a:latin typeface="NimbusRomNo9L-Regu"/>
              </a:rPr>
              <a:t>de-raining </a:t>
            </a:r>
            <a:r>
              <a:rPr lang="en-US" altLang="zh-CN" dirty="0" smtClean="0">
                <a:solidFill>
                  <a:srgbClr val="000000"/>
                </a:solidFill>
                <a:latin typeface="NimbusRomNo9L-Regu"/>
              </a:rPr>
              <a:t>results</a:t>
            </a:r>
            <a:endParaRPr lang="zh-CN" altLang="en-US" dirty="0"/>
          </a:p>
        </p:txBody>
      </p:sp>
    </p:spTree>
    <p:extLst>
      <p:ext uri="{BB962C8B-B14F-4D97-AF65-F5344CB8AC3E}">
        <p14:creationId xmlns:p14="http://schemas.microsoft.com/office/powerpoint/2010/main" val="3963874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optimizer</a:t>
            </a:r>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334779"/>
            <a:ext cx="4475018" cy="523220"/>
          </a:xfrm>
          <a:prstGeom prst="rect">
            <a:avLst/>
          </a:prstGeom>
          <a:noFill/>
        </p:spPr>
        <p:txBody>
          <a:bodyPr wrap="square">
            <a:spAutoFit/>
          </a:bodyPr>
          <a:lstStyle/>
          <a:p>
            <a:r>
              <a:rPr lang="en-US" altLang="zh-CN" sz="1400" b="0" i="0" dirty="0" smtClean="0">
                <a:solidFill>
                  <a:schemeClr val="bg1">
                    <a:lumMod val="95000"/>
                  </a:schemeClr>
                </a:solidFill>
                <a:effectLst/>
                <a:latin typeface="Roboto-Regular"/>
              </a:rPr>
              <a:t>[1]</a:t>
            </a:r>
            <a:r>
              <a:rPr lang="en-US" altLang="zh-CN" sz="1400" b="0" i="1" dirty="0" smtClean="0">
                <a:solidFill>
                  <a:schemeClr val="bg1">
                    <a:lumMod val="95000"/>
                  </a:schemeClr>
                </a:solidFill>
                <a:effectLst/>
                <a:latin typeface="Roboto-Italic"/>
              </a:rPr>
              <a:t> </a:t>
            </a:r>
            <a:r>
              <a:rPr lang="en-US" altLang="zh-CN" sz="1400" i="1" dirty="0" err="1">
                <a:solidFill>
                  <a:schemeClr val="bg1">
                    <a:lumMod val="95000"/>
                  </a:schemeClr>
                </a:solidFill>
                <a:latin typeface="Roboto-Italic"/>
              </a:rPr>
              <a:t>Irwan</a:t>
            </a:r>
            <a:r>
              <a:rPr lang="en-US" altLang="zh-CN" sz="1400" i="1" dirty="0">
                <a:solidFill>
                  <a:schemeClr val="bg1">
                    <a:lumMod val="95000"/>
                  </a:schemeClr>
                </a:solidFill>
                <a:latin typeface="Roboto-Italic"/>
              </a:rPr>
              <a:t> </a:t>
            </a:r>
            <a:r>
              <a:rPr lang="en-US" altLang="zh-CN" sz="1400" i="1" dirty="0" err="1">
                <a:solidFill>
                  <a:schemeClr val="bg1">
                    <a:lumMod val="95000"/>
                  </a:schemeClr>
                </a:solidFill>
                <a:latin typeface="Roboto-Italic"/>
              </a:rPr>
              <a:t>Belloet</a:t>
            </a:r>
            <a:r>
              <a:rPr lang="en-US" altLang="zh-CN" sz="1400" i="1" dirty="0">
                <a:solidFill>
                  <a:schemeClr val="bg1">
                    <a:lumMod val="95000"/>
                  </a:schemeClr>
                </a:solidFill>
                <a:latin typeface="Roboto-Italic"/>
              </a:rPr>
              <a:t> </a:t>
            </a:r>
            <a:r>
              <a:rPr lang="en-US" altLang="zh-CN" sz="1400" i="1" dirty="0">
                <a:solidFill>
                  <a:schemeClr val="bg1">
                    <a:lumMod val="95000"/>
                  </a:schemeClr>
                </a:solidFill>
                <a:latin typeface="Roboto-Italic"/>
              </a:rPr>
              <a:t>al</a:t>
            </a:r>
            <a:r>
              <a:rPr lang="en-US" altLang="zh-CN" sz="1400" i="1" dirty="0">
                <a:solidFill>
                  <a:schemeClr val="bg1">
                    <a:lumMod val="95000"/>
                  </a:schemeClr>
                </a:solidFill>
                <a:latin typeface="Roboto-Italic"/>
              </a:rPr>
              <a:t>. Neural Optimizer Search with Reinforcement Learning</a:t>
            </a:r>
            <a:r>
              <a:rPr lang="en-US" altLang="zh-CN" sz="1400" dirty="0">
                <a:solidFill>
                  <a:schemeClr val="bg1">
                    <a:lumMod val="95000"/>
                  </a:schemeClr>
                </a:solidFill>
                <a:latin typeface="Roboto-Italic"/>
              </a:rPr>
              <a:t>, PMLR </a:t>
            </a:r>
            <a:r>
              <a:rPr lang="en-US" altLang="zh-CN" sz="1400" i="1" dirty="0" smtClean="0">
                <a:solidFill>
                  <a:schemeClr val="bg1">
                    <a:lumMod val="95000"/>
                  </a:schemeClr>
                </a:solidFill>
                <a:latin typeface="Roboto-Italic"/>
              </a:rPr>
              <a:t>2017.</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716982" y="0"/>
            <a:ext cx="4817987" cy="400110"/>
          </a:xfrm>
          <a:prstGeom prst="rect">
            <a:avLst/>
          </a:prstGeom>
          <a:noFill/>
        </p:spPr>
        <p:txBody>
          <a:bodyPr wrap="square">
            <a:spAutoFit/>
          </a:bodyPr>
          <a:lstStyle/>
          <a:p>
            <a:r>
              <a:rPr lang="en-US" altLang="zh-CN" sz="2000" b="1" dirty="0">
                <a:solidFill>
                  <a:schemeClr val="bg1"/>
                </a:solidFill>
                <a:latin typeface="PingFang SC"/>
              </a:rPr>
              <a:t>Neural Optimizer </a:t>
            </a:r>
            <a:r>
              <a:rPr lang="en-US" altLang="zh-CN" sz="2000" b="1" dirty="0" smtClean="0">
                <a:solidFill>
                  <a:schemeClr val="bg1"/>
                </a:solidFill>
                <a:latin typeface="PingFang SC"/>
              </a:rPr>
              <a:t>Search</a:t>
            </a:r>
            <a:r>
              <a:rPr lang="en-US" altLang="zh-CN" sz="2000" b="1" baseline="30000" dirty="0" smtClean="0">
                <a:solidFill>
                  <a:schemeClr val="bg1"/>
                </a:solidFill>
                <a:latin typeface="PingFang SC"/>
              </a:rPr>
              <a:t>[1</a:t>
            </a:r>
            <a:r>
              <a:rPr lang="en-US" altLang="zh-CN" sz="2000" b="1" baseline="30000" dirty="0">
                <a:solidFill>
                  <a:schemeClr val="bg1"/>
                </a:solidFill>
                <a:latin typeface="PingFang SC"/>
              </a:rPr>
              <a:t>]</a:t>
            </a:r>
            <a:r>
              <a:rPr lang="en-US" altLang="zh-CN" sz="2000" b="1" dirty="0">
                <a:solidFill>
                  <a:schemeClr val="bg1"/>
                </a:solidFill>
                <a:latin typeface="PingFang SC"/>
              </a:rPr>
              <a:t>—Google</a:t>
            </a:r>
            <a:endParaRPr lang="en-US" altLang="zh-CN" sz="20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716982" y="651879"/>
            <a:ext cx="4560794" cy="5247590"/>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000" dirty="0">
                <a:solidFill>
                  <a:schemeClr val="bg1"/>
                </a:solidFill>
              </a:rPr>
              <a:t>an approach to automate the process of designing update rules for optimization </a:t>
            </a:r>
            <a:r>
              <a:rPr lang="en-US" altLang="zh-CN" sz="2000" dirty="0" smtClean="0">
                <a:solidFill>
                  <a:schemeClr val="bg1"/>
                </a:solidFill>
              </a:rPr>
              <a:t>methods, especially </a:t>
            </a:r>
            <a:r>
              <a:rPr lang="en-US" altLang="zh-CN" sz="2000" dirty="0">
                <a:solidFill>
                  <a:schemeClr val="bg1"/>
                </a:solidFill>
              </a:rPr>
              <a:t>for deep learning </a:t>
            </a:r>
            <a:r>
              <a:rPr lang="en-US" altLang="zh-CN" sz="2000" dirty="0" smtClean="0">
                <a:solidFill>
                  <a:schemeClr val="bg1"/>
                </a:solidFill>
              </a:rPr>
              <a:t>architectures</a:t>
            </a:r>
          </a:p>
          <a:p>
            <a:pPr marL="285750" indent="-285750" algn="just">
              <a:spcBef>
                <a:spcPts val="600"/>
              </a:spcBef>
              <a:buFont typeface="Arial" panose="020B0604020202020204" pitchFamily="34" charset="0"/>
              <a:buChar char="•"/>
            </a:pPr>
            <a:r>
              <a:rPr lang="en-US" altLang="zh-CN" sz="2000" dirty="0">
                <a:solidFill>
                  <a:schemeClr val="bg1"/>
                </a:solidFill>
              </a:rPr>
              <a:t>a controller in the form of a </a:t>
            </a:r>
            <a:r>
              <a:rPr lang="en-US" altLang="zh-CN" sz="2000" dirty="0" smtClean="0">
                <a:solidFill>
                  <a:schemeClr val="bg1"/>
                </a:solidFill>
              </a:rPr>
              <a:t>RNN to generate </a:t>
            </a:r>
            <a:r>
              <a:rPr lang="en-US" altLang="zh-CN" sz="2000" dirty="0">
                <a:solidFill>
                  <a:schemeClr val="bg1"/>
                </a:solidFill>
              </a:rPr>
              <a:t>an update equation for the </a:t>
            </a:r>
            <a:r>
              <a:rPr lang="en-US" altLang="zh-CN" sz="2000" dirty="0" smtClean="0">
                <a:solidFill>
                  <a:schemeClr val="bg1"/>
                </a:solidFill>
              </a:rPr>
              <a:t>optimizer</a:t>
            </a:r>
          </a:p>
          <a:p>
            <a:pPr marL="285750" indent="-285750" algn="just">
              <a:spcBef>
                <a:spcPts val="600"/>
              </a:spcBef>
              <a:buFont typeface="Arial" panose="020B0604020202020204" pitchFamily="34" charset="0"/>
              <a:buChar char="•"/>
            </a:pPr>
            <a:r>
              <a:rPr lang="en-US" altLang="zh-CN" sz="2000" dirty="0">
                <a:solidFill>
                  <a:schemeClr val="bg1"/>
                </a:solidFill>
              </a:rPr>
              <a:t>RNN </a:t>
            </a:r>
            <a:r>
              <a:rPr lang="en-US" altLang="zh-CN" sz="2000" dirty="0" smtClean="0">
                <a:solidFill>
                  <a:schemeClr val="bg1"/>
                </a:solidFill>
              </a:rPr>
              <a:t>is trained </a:t>
            </a:r>
            <a:r>
              <a:rPr lang="en-US" altLang="zh-CN" sz="2000" dirty="0">
                <a:solidFill>
                  <a:schemeClr val="bg1"/>
                </a:solidFill>
              </a:rPr>
              <a:t>with </a:t>
            </a:r>
            <a:r>
              <a:rPr lang="en-US" altLang="zh-CN" sz="2000" dirty="0" smtClean="0">
                <a:solidFill>
                  <a:schemeClr val="bg1"/>
                </a:solidFill>
              </a:rPr>
              <a:t>RL to </a:t>
            </a:r>
            <a:r>
              <a:rPr lang="en-US" altLang="zh-CN" sz="2000" dirty="0">
                <a:solidFill>
                  <a:schemeClr val="bg1"/>
                </a:solidFill>
              </a:rPr>
              <a:t>maximize the accuracy of a particular model </a:t>
            </a:r>
            <a:r>
              <a:rPr lang="en-US" altLang="zh-CN" sz="2000" dirty="0" smtClean="0">
                <a:solidFill>
                  <a:schemeClr val="bg1"/>
                </a:solidFill>
              </a:rPr>
              <a:t>architecture</a:t>
            </a:r>
          </a:p>
          <a:p>
            <a:pPr marL="285750" indent="-285750" algn="just">
              <a:spcBef>
                <a:spcPts val="600"/>
              </a:spcBef>
              <a:buFont typeface="Arial" panose="020B0604020202020204" pitchFamily="34" charset="0"/>
              <a:buChar char="•"/>
            </a:pPr>
            <a:r>
              <a:rPr lang="en-US" altLang="zh-CN" sz="2000" dirty="0">
                <a:solidFill>
                  <a:schemeClr val="bg1"/>
                </a:solidFill>
              </a:rPr>
              <a:t>our method discovers several update rules that are better </a:t>
            </a:r>
            <a:r>
              <a:rPr lang="en-US" altLang="zh-CN" sz="2000" dirty="0" smtClean="0">
                <a:solidFill>
                  <a:schemeClr val="bg1"/>
                </a:solidFill>
              </a:rPr>
              <a:t>than many </a:t>
            </a:r>
            <a:r>
              <a:rPr lang="en-US" altLang="zh-CN" sz="2000" dirty="0">
                <a:solidFill>
                  <a:schemeClr val="bg1"/>
                </a:solidFill>
              </a:rPr>
              <a:t>commonly used optimizers, such as </a:t>
            </a:r>
            <a:r>
              <a:rPr lang="en-US" altLang="zh-CN" sz="2000" dirty="0" smtClean="0">
                <a:solidFill>
                  <a:schemeClr val="bg1"/>
                </a:solidFill>
              </a:rPr>
              <a:t>Adam, </a:t>
            </a:r>
            <a:r>
              <a:rPr lang="en-US" altLang="zh-CN" sz="2000" dirty="0" err="1" smtClean="0">
                <a:solidFill>
                  <a:schemeClr val="bg1"/>
                </a:solidFill>
              </a:rPr>
              <a:t>RMSProp</a:t>
            </a:r>
            <a:r>
              <a:rPr lang="en-US" altLang="zh-CN" sz="2000" dirty="0">
                <a:solidFill>
                  <a:schemeClr val="bg1"/>
                </a:solidFill>
              </a:rPr>
              <a:t>, or SGD with and without </a:t>
            </a:r>
            <a:r>
              <a:rPr lang="en-US" altLang="zh-CN" sz="2000" dirty="0" smtClean="0">
                <a:solidFill>
                  <a:schemeClr val="bg1"/>
                </a:solidFill>
              </a:rPr>
              <a:t>Momentum on </a:t>
            </a:r>
            <a:r>
              <a:rPr lang="en-US" altLang="zh-CN" sz="2000" dirty="0">
                <a:solidFill>
                  <a:schemeClr val="bg1"/>
                </a:solidFill>
              </a:rPr>
              <a:t>a </a:t>
            </a:r>
            <a:r>
              <a:rPr lang="en-US" altLang="zh-CN" sz="2000" dirty="0" err="1">
                <a:solidFill>
                  <a:schemeClr val="bg1"/>
                </a:solidFill>
              </a:rPr>
              <a:t>ConvNet</a:t>
            </a:r>
            <a:r>
              <a:rPr lang="en-US" altLang="zh-CN" sz="2000" dirty="0">
                <a:solidFill>
                  <a:schemeClr val="bg1"/>
                </a:solidFill>
              </a:rPr>
              <a:t> model</a:t>
            </a:r>
            <a:endParaRPr lang="en-US" altLang="zh-CN" sz="2000" dirty="0">
              <a:solidFill>
                <a:schemeClr val="bg1"/>
              </a:solidFill>
            </a:endParaRPr>
          </a:p>
        </p:txBody>
      </p:sp>
      <p:pic>
        <p:nvPicPr>
          <p:cNvPr id="2" name="图片 1">
            <a:extLst>
              <a:ext uri="{FF2B5EF4-FFF2-40B4-BE49-F238E27FC236}">
                <a16:creationId xmlns:a16="http://schemas.microsoft.com/office/drawing/2014/main" xmlns="" id="{E4A4774A-FA1B-450A-A9A4-A81579433140}"/>
              </a:ext>
            </a:extLst>
          </p:cNvPr>
          <p:cNvPicPr>
            <a:picLocks noChangeAspect="1"/>
          </p:cNvPicPr>
          <p:nvPr/>
        </p:nvPicPr>
        <p:blipFill>
          <a:blip r:embed="rId3"/>
          <a:stretch>
            <a:fillRect/>
          </a:stretch>
        </p:blipFill>
        <p:spPr>
          <a:xfrm>
            <a:off x="0" y="725448"/>
            <a:ext cx="7527569" cy="1725652"/>
          </a:xfrm>
          <a:prstGeom prst="rect">
            <a:avLst/>
          </a:prstGeom>
        </p:spPr>
      </p:pic>
      <p:pic>
        <p:nvPicPr>
          <p:cNvPr id="3" name="Picture 2"/>
          <p:cNvPicPr>
            <a:picLocks noChangeAspect="1"/>
          </p:cNvPicPr>
          <p:nvPr/>
        </p:nvPicPr>
        <p:blipFill>
          <a:blip r:embed="rId4"/>
          <a:stretch>
            <a:fillRect/>
          </a:stretch>
        </p:blipFill>
        <p:spPr>
          <a:xfrm>
            <a:off x="7203" y="2546351"/>
            <a:ext cx="7581900" cy="1593850"/>
          </a:xfrm>
          <a:prstGeom prst="rect">
            <a:avLst/>
          </a:prstGeom>
        </p:spPr>
      </p:pic>
      <p:pic>
        <p:nvPicPr>
          <p:cNvPr id="4" name="Picture 3"/>
          <p:cNvPicPr>
            <a:picLocks noChangeAspect="1"/>
          </p:cNvPicPr>
          <p:nvPr/>
        </p:nvPicPr>
        <p:blipFill>
          <a:blip r:embed="rId5"/>
          <a:stretch>
            <a:fillRect/>
          </a:stretch>
        </p:blipFill>
        <p:spPr>
          <a:xfrm>
            <a:off x="95284" y="4235452"/>
            <a:ext cx="1936685" cy="2471379"/>
          </a:xfrm>
          <a:prstGeom prst="rect">
            <a:avLst/>
          </a:prstGeom>
        </p:spPr>
      </p:pic>
      <p:pic>
        <p:nvPicPr>
          <p:cNvPr id="5" name="Picture 4"/>
          <p:cNvPicPr>
            <a:picLocks noChangeAspect="1"/>
          </p:cNvPicPr>
          <p:nvPr/>
        </p:nvPicPr>
        <p:blipFill>
          <a:blip r:embed="rId6"/>
          <a:stretch>
            <a:fillRect/>
          </a:stretch>
        </p:blipFill>
        <p:spPr>
          <a:xfrm>
            <a:off x="2084527" y="4235452"/>
            <a:ext cx="2560449" cy="2567891"/>
          </a:xfrm>
          <a:prstGeom prst="rect">
            <a:avLst/>
          </a:prstGeom>
        </p:spPr>
      </p:pic>
      <p:pic>
        <p:nvPicPr>
          <p:cNvPr id="6" name="Picture 5"/>
          <p:cNvPicPr>
            <a:picLocks noChangeAspect="1"/>
          </p:cNvPicPr>
          <p:nvPr/>
        </p:nvPicPr>
        <p:blipFill>
          <a:blip r:embed="rId7"/>
          <a:stretch>
            <a:fillRect/>
          </a:stretch>
        </p:blipFill>
        <p:spPr>
          <a:xfrm>
            <a:off x="4783309" y="4292015"/>
            <a:ext cx="2795340" cy="2613610"/>
          </a:xfrm>
          <a:prstGeom prst="rect">
            <a:avLst/>
          </a:prstGeom>
        </p:spPr>
      </p:pic>
    </p:spTree>
    <p:extLst>
      <p:ext uri="{BB962C8B-B14F-4D97-AF65-F5344CB8AC3E}">
        <p14:creationId xmlns:p14="http://schemas.microsoft.com/office/powerpoint/2010/main" val="461071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664424" y="10925"/>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Model compression</a:t>
            </a:r>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119336"/>
            <a:ext cx="4475018" cy="738664"/>
          </a:xfrm>
          <a:prstGeom prst="rect">
            <a:avLst/>
          </a:prstGeom>
          <a:noFill/>
        </p:spPr>
        <p:txBody>
          <a:bodyPr wrap="square">
            <a:spAutoFit/>
          </a:bodyPr>
          <a:lstStyle/>
          <a:p>
            <a:r>
              <a:rPr lang="en-US" altLang="zh-CN" sz="1400" b="0" i="0" dirty="0" smtClean="0">
                <a:solidFill>
                  <a:schemeClr val="bg1">
                    <a:lumMod val="95000"/>
                  </a:schemeClr>
                </a:solidFill>
                <a:effectLst/>
                <a:latin typeface="Roboto-Regular"/>
              </a:rPr>
              <a:t>[1]</a:t>
            </a:r>
            <a:r>
              <a:rPr lang="en-US" altLang="zh-CN" sz="1400" b="0" i="1" dirty="0" smtClean="0">
                <a:solidFill>
                  <a:schemeClr val="bg1">
                    <a:lumMod val="95000"/>
                  </a:schemeClr>
                </a:solidFill>
                <a:effectLst/>
                <a:latin typeface="Roboto-Italic"/>
              </a:rPr>
              <a:t> </a:t>
            </a:r>
            <a:r>
              <a:rPr lang="en-US" altLang="zh-CN" sz="1400" i="1" dirty="0" smtClean="0">
                <a:solidFill>
                  <a:schemeClr val="bg1">
                    <a:lumMod val="95000"/>
                  </a:schemeClr>
                </a:solidFill>
                <a:latin typeface="Roboto-Italic"/>
              </a:rPr>
              <a:t>He </a:t>
            </a:r>
            <a:r>
              <a:rPr lang="en-US" altLang="zh-CN" sz="1400" b="0" i="1" dirty="0" smtClean="0">
                <a:solidFill>
                  <a:schemeClr val="bg1">
                    <a:lumMod val="95000"/>
                  </a:schemeClr>
                </a:solidFill>
                <a:effectLst/>
                <a:latin typeface="Roboto-Italic"/>
              </a:rPr>
              <a:t>YH </a:t>
            </a:r>
            <a:r>
              <a:rPr lang="en-US" altLang="zh-CN" sz="1400" i="1" dirty="0">
                <a:solidFill>
                  <a:schemeClr val="bg1">
                    <a:lumMod val="95000"/>
                  </a:schemeClr>
                </a:solidFill>
                <a:latin typeface="Roboto-Italic"/>
              </a:rPr>
              <a:t>et al</a:t>
            </a:r>
            <a:r>
              <a:rPr lang="en-US" altLang="zh-CN" sz="1400" i="1" dirty="0">
                <a:solidFill>
                  <a:schemeClr val="bg1">
                    <a:lumMod val="95000"/>
                  </a:schemeClr>
                </a:solidFill>
                <a:latin typeface="Roboto-Italic"/>
              </a:rPr>
              <a:t>. AMC: </a:t>
            </a:r>
            <a:r>
              <a:rPr lang="en-US" altLang="zh-CN" sz="1400" i="1" dirty="0" err="1">
                <a:solidFill>
                  <a:schemeClr val="bg1">
                    <a:lumMod val="95000"/>
                  </a:schemeClr>
                </a:solidFill>
                <a:latin typeface="Roboto-Italic"/>
              </a:rPr>
              <a:t>AutoML</a:t>
            </a:r>
            <a:r>
              <a:rPr lang="en-US" altLang="zh-CN" sz="1400" i="1" dirty="0">
                <a:solidFill>
                  <a:schemeClr val="bg1">
                    <a:lumMod val="95000"/>
                  </a:schemeClr>
                </a:solidFill>
                <a:latin typeface="Roboto-Italic"/>
              </a:rPr>
              <a:t> for Model Compression and Acceleration on Mobile Devices</a:t>
            </a:r>
            <a:r>
              <a:rPr lang="en-US" altLang="zh-CN" sz="1400" dirty="0" smtClean="0">
                <a:solidFill>
                  <a:schemeClr val="bg1">
                    <a:lumMod val="95000"/>
                  </a:schemeClr>
                </a:solidFill>
                <a:latin typeface="Roboto-Italic"/>
              </a:rPr>
              <a:t>, </a:t>
            </a:r>
            <a:r>
              <a:rPr lang="en-US" altLang="zh-CN" sz="1400" i="1" dirty="0">
                <a:solidFill>
                  <a:schemeClr val="bg1">
                    <a:lumMod val="95000"/>
                  </a:schemeClr>
                </a:solidFill>
                <a:latin typeface="Roboto-Italic"/>
              </a:rPr>
              <a:t>2019.</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69" y="129572"/>
            <a:ext cx="4817987" cy="523220"/>
          </a:xfrm>
          <a:prstGeom prst="rect">
            <a:avLst/>
          </a:prstGeom>
          <a:noFill/>
        </p:spPr>
        <p:txBody>
          <a:bodyPr wrap="square">
            <a:spAutoFit/>
          </a:bodyPr>
          <a:lstStyle/>
          <a:p>
            <a:r>
              <a:rPr lang="en-US" altLang="zh-CN" sz="2800" b="1" dirty="0" smtClean="0">
                <a:solidFill>
                  <a:schemeClr val="bg1"/>
                </a:solidFill>
                <a:latin typeface="PingFang SC"/>
              </a:rPr>
              <a:t>AMC[1</a:t>
            </a:r>
            <a:r>
              <a:rPr lang="en-US" altLang="zh-CN" sz="2800" b="1" dirty="0">
                <a:solidFill>
                  <a:schemeClr val="bg1"/>
                </a:solidFill>
                <a:latin typeface="PingFang SC"/>
              </a:rPr>
              <a:t>]—</a:t>
            </a:r>
            <a:r>
              <a:rPr lang="en-US" altLang="zh-CN" sz="2800" b="1" dirty="0" smtClean="0">
                <a:solidFill>
                  <a:schemeClr val="bg1"/>
                </a:solidFill>
                <a:latin typeface="PingFang SC"/>
              </a:rPr>
              <a:t>Google &amp;MIT</a:t>
            </a:r>
            <a:endParaRPr lang="en-US" altLang="zh-CN" sz="28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716982" y="731491"/>
            <a:ext cx="4475018" cy="5416868"/>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400" dirty="0" smtClean="0">
                <a:solidFill>
                  <a:schemeClr val="bg1"/>
                </a:solidFill>
              </a:rPr>
              <a:t>leverage RL </a:t>
            </a:r>
            <a:r>
              <a:rPr lang="en-US" altLang="zh-CN" sz="2400" dirty="0">
                <a:solidFill>
                  <a:schemeClr val="bg1"/>
                </a:solidFill>
              </a:rPr>
              <a:t>to provide the </a:t>
            </a:r>
            <a:r>
              <a:rPr lang="en-US" altLang="zh-CN" sz="2400" dirty="0" smtClean="0">
                <a:solidFill>
                  <a:schemeClr val="bg1"/>
                </a:solidFill>
              </a:rPr>
              <a:t>model compression policy</a:t>
            </a:r>
          </a:p>
          <a:p>
            <a:pPr marL="285750" indent="-285750" algn="just">
              <a:spcBef>
                <a:spcPts val="600"/>
              </a:spcBef>
              <a:buFont typeface="Arial" panose="020B0604020202020204" pitchFamily="34" charset="0"/>
              <a:buChar char="•"/>
            </a:pPr>
            <a:r>
              <a:rPr lang="en-US" altLang="zh-CN" sz="2400" dirty="0">
                <a:solidFill>
                  <a:schemeClr val="bg1"/>
                </a:solidFill>
              </a:rPr>
              <a:t>This learning-based compression policy </a:t>
            </a:r>
            <a:r>
              <a:rPr lang="en-US" altLang="zh-CN" sz="2400" dirty="0" smtClean="0">
                <a:solidFill>
                  <a:schemeClr val="bg1"/>
                </a:solidFill>
              </a:rPr>
              <a:t>outperforms conventional </a:t>
            </a:r>
            <a:r>
              <a:rPr lang="en-US" altLang="zh-CN" sz="2400" dirty="0">
                <a:solidFill>
                  <a:schemeClr val="bg1"/>
                </a:solidFill>
              </a:rPr>
              <a:t>rule-based compression policy by having higher </a:t>
            </a:r>
            <a:r>
              <a:rPr lang="en-US" altLang="zh-CN" sz="2400" dirty="0" smtClean="0">
                <a:solidFill>
                  <a:schemeClr val="bg1"/>
                </a:solidFill>
              </a:rPr>
              <a:t>compression ratio</a:t>
            </a:r>
            <a:r>
              <a:rPr lang="en-US" altLang="zh-CN" sz="2400" dirty="0">
                <a:solidFill>
                  <a:schemeClr val="bg1"/>
                </a:solidFill>
              </a:rPr>
              <a:t>, better preserving the accuracy and freeing human </a:t>
            </a:r>
            <a:r>
              <a:rPr lang="en-US" altLang="zh-CN" sz="2400" dirty="0" smtClean="0">
                <a:solidFill>
                  <a:schemeClr val="bg1"/>
                </a:solidFill>
              </a:rPr>
              <a:t>labor</a:t>
            </a:r>
          </a:p>
          <a:p>
            <a:pPr marL="285750" indent="-285750" algn="just">
              <a:spcBef>
                <a:spcPts val="600"/>
              </a:spcBef>
              <a:buFont typeface="Arial" panose="020B0604020202020204" pitchFamily="34" charset="0"/>
              <a:buChar char="•"/>
            </a:pPr>
            <a:r>
              <a:rPr lang="en-US" altLang="zh-CN" sz="2400" dirty="0" smtClean="0">
                <a:solidFill>
                  <a:schemeClr val="bg1"/>
                </a:solidFill>
              </a:rPr>
              <a:t>Under 4</a:t>
            </a:r>
            <a:r>
              <a:rPr lang="en-US" altLang="zh-CN" sz="2400" dirty="0">
                <a:solidFill>
                  <a:schemeClr val="bg1"/>
                </a:solidFill>
              </a:rPr>
              <a:t>× FLOPs reduction, we achieved 2.7% better accuracy than the handcrafted model compression policy </a:t>
            </a:r>
            <a:endParaRPr lang="en-US" altLang="zh-CN" sz="2400" dirty="0">
              <a:solidFill>
                <a:schemeClr val="bg1"/>
              </a:solidFill>
            </a:endParaRPr>
          </a:p>
        </p:txBody>
      </p:sp>
      <p:pic>
        <p:nvPicPr>
          <p:cNvPr id="2" name="图片 1">
            <a:extLst>
              <a:ext uri="{FF2B5EF4-FFF2-40B4-BE49-F238E27FC236}">
                <a16:creationId xmlns:a16="http://schemas.microsoft.com/office/drawing/2014/main" xmlns="" id="{594787D8-02FD-4B45-A3E7-B5966E2618D1}"/>
              </a:ext>
            </a:extLst>
          </p:cNvPr>
          <p:cNvPicPr>
            <a:picLocks noChangeAspect="1"/>
          </p:cNvPicPr>
          <p:nvPr/>
        </p:nvPicPr>
        <p:blipFill>
          <a:blip r:embed="rId3"/>
          <a:stretch>
            <a:fillRect/>
          </a:stretch>
        </p:blipFill>
        <p:spPr>
          <a:xfrm>
            <a:off x="1" y="868237"/>
            <a:ext cx="7482666" cy="2376613"/>
          </a:xfrm>
          <a:prstGeom prst="rect">
            <a:avLst/>
          </a:prstGeom>
        </p:spPr>
      </p:pic>
      <p:pic>
        <p:nvPicPr>
          <p:cNvPr id="3" name="Picture 2"/>
          <p:cNvPicPr>
            <a:picLocks noChangeAspect="1"/>
          </p:cNvPicPr>
          <p:nvPr/>
        </p:nvPicPr>
        <p:blipFill>
          <a:blip r:embed="rId4"/>
          <a:stretch>
            <a:fillRect/>
          </a:stretch>
        </p:blipFill>
        <p:spPr>
          <a:xfrm>
            <a:off x="423629" y="3340100"/>
            <a:ext cx="6493418" cy="1750824"/>
          </a:xfrm>
          <a:prstGeom prst="rect">
            <a:avLst/>
          </a:prstGeom>
        </p:spPr>
      </p:pic>
      <p:pic>
        <p:nvPicPr>
          <p:cNvPr id="4" name="Picture 3"/>
          <p:cNvPicPr>
            <a:picLocks noChangeAspect="1"/>
          </p:cNvPicPr>
          <p:nvPr/>
        </p:nvPicPr>
        <p:blipFill>
          <a:blip r:embed="rId5"/>
          <a:stretch>
            <a:fillRect/>
          </a:stretch>
        </p:blipFill>
        <p:spPr>
          <a:xfrm>
            <a:off x="141681" y="5198771"/>
            <a:ext cx="3230170" cy="1659229"/>
          </a:xfrm>
          <a:prstGeom prst="rect">
            <a:avLst/>
          </a:prstGeom>
        </p:spPr>
      </p:pic>
      <p:pic>
        <p:nvPicPr>
          <p:cNvPr id="5" name="Picture 4"/>
          <p:cNvPicPr>
            <a:picLocks noChangeAspect="1"/>
          </p:cNvPicPr>
          <p:nvPr/>
        </p:nvPicPr>
        <p:blipFill>
          <a:blip r:embed="rId6"/>
          <a:stretch>
            <a:fillRect/>
          </a:stretch>
        </p:blipFill>
        <p:spPr>
          <a:xfrm>
            <a:off x="3507027" y="5295900"/>
            <a:ext cx="3899715" cy="1492507"/>
          </a:xfrm>
          <a:prstGeom prst="rect">
            <a:avLst/>
          </a:prstGeom>
        </p:spPr>
      </p:pic>
    </p:spTree>
    <p:extLst>
      <p:ext uri="{BB962C8B-B14F-4D97-AF65-F5344CB8AC3E}">
        <p14:creationId xmlns:p14="http://schemas.microsoft.com/office/powerpoint/2010/main" val="2489241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Data Augment</a:t>
            </a:r>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334779"/>
            <a:ext cx="4475018" cy="523220"/>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a:t>
            </a:r>
            <a:r>
              <a:rPr lang="en-US" altLang="zh-CN" sz="1400" i="1" dirty="0" err="1">
                <a:solidFill>
                  <a:schemeClr val="bg1">
                    <a:lumMod val="95000"/>
                  </a:schemeClr>
                </a:solidFill>
                <a:latin typeface="Roboto-Italic"/>
              </a:rPr>
              <a:t>Ekin</a:t>
            </a:r>
            <a:r>
              <a:rPr lang="en-US" altLang="zh-CN" sz="1400" i="1" dirty="0">
                <a:solidFill>
                  <a:schemeClr val="bg1">
                    <a:lumMod val="95000"/>
                  </a:schemeClr>
                </a:solidFill>
                <a:latin typeface="Roboto-Italic"/>
              </a:rPr>
              <a:t> D. </a:t>
            </a:r>
            <a:r>
              <a:rPr lang="en-US" altLang="zh-CN" sz="1400" i="1" dirty="0" err="1" smtClean="0">
                <a:solidFill>
                  <a:schemeClr val="bg1">
                    <a:lumMod val="95000"/>
                  </a:schemeClr>
                </a:solidFill>
                <a:latin typeface="Roboto-Italic"/>
              </a:rPr>
              <a:t>Cubuk</a:t>
            </a:r>
            <a:r>
              <a:rPr lang="en-US" altLang="zh-CN" sz="1400" i="1" dirty="0" smtClean="0">
                <a:solidFill>
                  <a:schemeClr val="bg1">
                    <a:lumMod val="95000"/>
                  </a:schemeClr>
                </a:solidFill>
                <a:latin typeface="Roboto-Italic"/>
              </a:rPr>
              <a:t> et </a:t>
            </a:r>
            <a:r>
              <a:rPr lang="en-US" altLang="zh-CN" sz="1400" i="1" dirty="0">
                <a:solidFill>
                  <a:schemeClr val="bg1">
                    <a:lumMod val="95000"/>
                  </a:schemeClr>
                </a:solidFill>
                <a:latin typeface="Roboto-Italic"/>
              </a:rPr>
              <a:t>al. </a:t>
            </a:r>
            <a:r>
              <a:rPr lang="en-US" altLang="zh-CN" sz="1400" i="1" dirty="0" err="1" smtClean="0">
                <a:solidFill>
                  <a:schemeClr val="bg1">
                    <a:lumMod val="95000"/>
                  </a:schemeClr>
                </a:solidFill>
                <a:latin typeface="Roboto-Italic"/>
              </a:rPr>
              <a:t>AutoAugment</a:t>
            </a:r>
            <a:r>
              <a:rPr lang="en-US" altLang="zh-CN" sz="1400" i="1" dirty="0" smtClean="0">
                <a:solidFill>
                  <a:schemeClr val="bg1">
                    <a:lumMod val="95000"/>
                  </a:schemeClr>
                </a:solidFill>
                <a:latin typeface="Roboto-Italic"/>
              </a:rPr>
              <a:t>: Learning </a:t>
            </a:r>
            <a:r>
              <a:rPr lang="en-US" altLang="zh-CN" sz="1400" i="1" dirty="0">
                <a:solidFill>
                  <a:schemeClr val="bg1">
                    <a:lumMod val="95000"/>
                  </a:schemeClr>
                </a:solidFill>
                <a:latin typeface="Roboto-Italic"/>
              </a:rPr>
              <a:t>Augmentation Strategies from </a:t>
            </a:r>
            <a:r>
              <a:rPr lang="en-US" altLang="zh-CN" sz="1400" i="1" dirty="0" smtClean="0">
                <a:solidFill>
                  <a:schemeClr val="bg1">
                    <a:lumMod val="95000"/>
                  </a:schemeClr>
                </a:solidFill>
                <a:latin typeface="Roboto-Italic"/>
              </a:rPr>
              <a:t>Data</a:t>
            </a:r>
            <a:r>
              <a:rPr lang="en-US" altLang="zh-CN" sz="1400" dirty="0" smtClean="0">
                <a:solidFill>
                  <a:schemeClr val="bg1">
                    <a:lumMod val="95000"/>
                  </a:schemeClr>
                </a:solidFill>
                <a:latin typeface="Roboto-Italic"/>
              </a:rPr>
              <a:t>, </a:t>
            </a:r>
            <a:r>
              <a:rPr lang="en-US" altLang="zh-CN" sz="1400" i="1" dirty="0">
                <a:solidFill>
                  <a:schemeClr val="bg1">
                    <a:lumMod val="95000"/>
                  </a:schemeClr>
                </a:solidFill>
                <a:latin typeface="Roboto-Italic"/>
              </a:rPr>
              <a:t>2019.</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69" y="129572"/>
            <a:ext cx="4817987" cy="523220"/>
          </a:xfrm>
          <a:prstGeom prst="rect">
            <a:avLst/>
          </a:prstGeom>
          <a:noFill/>
        </p:spPr>
        <p:txBody>
          <a:bodyPr wrap="square">
            <a:spAutoFit/>
          </a:bodyPr>
          <a:lstStyle/>
          <a:p>
            <a:r>
              <a:rPr lang="en-US" altLang="zh-CN" sz="2800" b="1" dirty="0" err="1" smtClean="0">
                <a:solidFill>
                  <a:schemeClr val="bg1"/>
                </a:solidFill>
                <a:latin typeface="PingFang SC"/>
              </a:rPr>
              <a:t>AutoAugment</a:t>
            </a:r>
            <a:r>
              <a:rPr lang="en-US" altLang="zh-CN" sz="2800" b="1" dirty="0" smtClean="0">
                <a:solidFill>
                  <a:schemeClr val="bg1"/>
                </a:solidFill>
                <a:latin typeface="PingFang SC"/>
              </a:rPr>
              <a:t>[1]</a:t>
            </a:r>
            <a:r>
              <a:rPr lang="en-US" altLang="zh-CN" sz="2800" b="1" dirty="0" smtClean="0">
                <a:solidFill>
                  <a:schemeClr val="bg1"/>
                </a:solidFill>
                <a:latin typeface="Calibri" charset="0"/>
                <a:ea typeface="+mj-ea"/>
                <a:cs typeface="Calibri Light" panose="020F0302020204030204" pitchFamily="34" charset="0"/>
              </a:rPr>
              <a:t>—</a:t>
            </a:r>
            <a:r>
              <a:rPr lang="en-US" altLang="zh-CN" sz="2400" b="1" dirty="0" smtClean="0">
                <a:solidFill>
                  <a:schemeClr val="bg1"/>
                </a:solidFill>
                <a:latin typeface="PingFang SC"/>
              </a:rPr>
              <a:t>Google</a:t>
            </a:r>
            <a:endParaRPr lang="en-US" altLang="zh-CN" sz="28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716982" y="782363"/>
            <a:ext cx="4560794" cy="5493812"/>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100" dirty="0">
                <a:solidFill>
                  <a:schemeClr val="bg1"/>
                </a:solidFill>
              </a:rPr>
              <a:t>automatically search for improved </a:t>
            </a:r>
            <a:r>
              <a:rPr lang="en-US" altLang="zh-CN" sz="2100" dirty="0" smtClean="0">
                <a:solidFill>
                  <a:schemeClr val="bg1"/>
                </a:solidFill>
              </a:rPr>
              <a:t>data augmentation policies</a:t>
            </a:r>
          </a:p>
          <a:p>
            <a:pPr marL="285750" indent="-285750" algn="just">
              <a:spcBef>
                <a:spcPts val="600"/>
              </a:spcBef>
              <a:buFont typeface="Arial" panose="020B0604020202020204" pitchFamily="34" charset="0"/>
              <a:buChar char="•"/>
            </a:pPr>
            <a:r>
              <a:rPr lang="en-US" altLang="zh-CN" sz="2100" dirty="0">
                <a:solidFill>
                  <a:schemeClr val="bg1"/>
                </a:solidFill>
              </a:rPr>
              <a:t>designed a search space where a policy consists of many </a:t>
            </a:r>
            <a:r>
              <a:rPr lang="en-US" altLang="zh-CN" sz="2100" dirty="0" err="1">
                <a:solidFill>
                  <a:schemeClr val="bg1"/>
                </a:solidFill>
              </a:rPr>
              <a:t>subpolicies</a:t>
            </a:r>
            <a:r>
              <a:rPr lang="en-US" altLang="zh-CN" sz="2100" dirty="0">
                <a:solidFill>
                  <a:schemeClr val="bg1"/>
                </a:solidFill>
              </a:rPr>
              <a:t>, one of which is randomly chosen for each </a:t>
            </a:r>
            <a:r>
              <a:rPr lang="en-US" altLang="zh-CN" sz="2100" dirty="0" smtClean="0">
                <a:solidFill>
                  <a:schemeClr val="bg1"/>
                </a:solidFill>
              </a:rPr>
              <a:t>image in </a:t>
            </a:r>
            <a:r>
              <a:rPr lang="en-US" altLang="zh-CN" sz="2100" dirty="0">
                <a:solidFill>
                  <a:schemeClr val="bg1"/>
                </a:solidFill>
              </a:rPr>
              <a:t>each mini-batch</a:t>
            </a:r>
            <a:r>
              <a:rPr lang="en-US" altLang="zh-CN" sz="2100" dirty="0" smtClean="0">
                <a:solidFill>
                  <a:schemeClr val="bg1"/>
                </a:solidFill>
              </a:rPr>
              <a:t>.</a:t>
            </a:r>
          </a:p>
          <a:p>
            <a:pPr marL="285750" indent="-285750" algn="just">
              <a:spcBef>
                <a:spcPts val="600"/>
              </a:spcBef>
              <a:buFont typeface="Arial" panose="020B0604020202020204" pitchFamily="34" charset="0"/>
              <a:buChar char="•"/>
            </a:pPr>
            <a:r>
              <a:rPr lang="en-US" altLang="zh-CN" sz="2100" dirty="0">
                <a:solidFill>
                  <a:schemeClr val="bg1"/>
                </a:solidFill>
              </a:rPr>
              <a:t>A sub-policy consists of two operations, each operation being an image processing </a:t>
            </a:r>
            <a:r>
              <a:rPr lang="en-US" altLang="zh-CN" sz="2100" dirty="0" smtClean="0">
                <a:solidFill>
                  <a:schemeClr val="bg1"/>
                </a:solidFill>
              </a:rPr>
              <a:t>function such </a:t>
            </a:r>
            <a:r>
              <a:rPr lang="en-US" altLang="zh-CN" sz="2100" dirty="0">
                <a:solidFill>
                  <a:schemeClr val="bg1"/>
                </a:solidFill>
              </a:rPr>
              <a:t>as translation, rotation, or shearing, and the probabilities and magnitudes with which the functions are </a:t>
            </a:r>
            <a:r>
              <a:rPr lang="en-US" altLang="zh-CN" sz="2100" dirty="0" smtClean="0">
                <a:solidFill>
                  <a:schemeClr val="bg1"/>
                </a:solidFill>
              </a:rPr>
              <a:t>applied</a:t>
            </a:r>
          </a:p>
          <a:p>
            <a:pPr marL="285750" indent="-285750" algn="just">
              <a:spcBef>
                <a:spcPts val="600"/>
              </a:spcBef>
              <a:buFont typeface="Arial" panose="020B0604020202020204" pitchFamily="34" charset="0"/>
              <a:buChar char="•"/>
            </a:pPr>
            <a:r>
              <a:rPr lang="en-US" altLang="zh-CN" sz="2100" dirty="0">
                <a:solidFill>
                  <a:schemeClr val="bg1"/>
                </a:solidFill>
              </a:rPr>
              <a:t>achieves </a:t>
            </a:r>
            <a:r>
              <a:rPr lang="en-US" altLang="zh-CN" sz="2100" dirty="0" smtClean="0">
                <a:solidFill>
                  <a:schemeClr val="bg1"/>
                </a:solidFill>
              </a:rPr>
              <a:t>SOAT accuracy </a:t>
            </a:r>
            <a:r>
              <a:rPr lang="en-US" altLang="zh-CN" sz="2100" dirty="0">
                <a:solidFill>
                  <a:schemeClr val="bg1"/>
                </a:solidFill>
              </a:rPr>
              <a:t>on CIFAR-10, CIFAR-100, SVHN, and ImageNet</a:t>
            </a:r>
            <a:endParaRPr lang="en-US" altLang="zh-CN" sz="2100" dirty="0">
              <a:solidFill>
                <a:schemeClr val="bg1"/>
              </a:solidFill>
            </a:endParaRPr>
          </a:p>
        </p:txBody>
      </p:sp>
      <p:pic>
        <p:nvPicPr>
          <p:cNvPr id="2" name="图片 1">
            <a:extLst>
              <a:ext uri="{FF2B5EF4-FFF2-40B4-BE49-F238E27FC236}">
                <a16:creationId xmlns:a16="http://schemas.microsoft.com/office/drawing/2014/main" xmlns="" id="{DD654A79-54AF-418A-A55B-35EF7F9B364A}"/>
              </a:ext>
            </a:extLst>
          </p:cNvPr>
          <p:cNvPicPr>
            <a:picLocks noChangeAspect="1"/>
          </p:cNvPicPr>
          <p:nvPr/>
        </p:nvPicPr>
        <p:blipFill>
          <a:blip r:embed="rId3"/>
          <a:stretch>
            <a:fillRect/>
          </a:stretch>
        </p:blipFill>
        <p:spPr>
          <a:xfrm>
            <a:off x="57288" y="782363"/>
            <a:ext cx="7491368" cy="3665664"/>
          </a:xfrm>
          <a:prstGeom prst="rect">
            <a:avLst/>
          </a:prstGeom>
        </p:spPr>
      </p:pic>
      <p:pic>
        <p:nvPicPr>
          <p:cNvPr id="3" name="Picture 2"/>
          <p:cNvPicPr>
            <a:picLocks noChangeAspect="1"/>
          </p:cNvPicPr>
          <p:nvPr/>
        </p:nvPicPr>
        <p:blipFill>
          <a:blip r:embed="rId4"/>
          <a:stretch>
            <a:fillRect/>
          </a:stretch>
        </p:blipFill>
        <p:spPr>
          <a:xfrm>
            <a:off x="57289" y="4802524"/>
            <a:ext cx="3740012" cy="1977352"/>
          </a:xfrm>
          <a:prstGeom prst="rect">
            <a:avLst/>
          </a:prstGeom>
        </p:spPr>
      </p:pic>
      <p:pic>
        <p:nvPicPr>
          <p:cNvPr id="4" name="Picture 3"/>
          <p:cNvPicPr>
            <a:picLocks noChangeAspect="1"/>
          </p:cNvPicPr>
          <p:nvPr/>
        </p:nvPicPr>
        <p:blipFill>
          <a:blip r:embed="rId5"/>
          <a:stretch>
            <a:fillRect/>
          </a:stretch>
        </p:blipFill>
        <p:spPr>
          <a:xfrm>
            <a:off x="3790951" y="4895232"/>
            <a:ext cx="3833905" cy="1859244"/>
          </a:xfrm>
          <a:prstGeom prst="rect">
            <a:avLst/>
          </a:prstGeom>
        </p:spPr>
      </p:pic>
    </p:spTree>
    <p:extLst>
      <p:ext uri="{BB962C8B-B14F-4D97-AF65-F5344CB8AC3E}">
        <p14:creationId xmlns:p14="http://schemas.microsoft.com/office/powerpoint/2010/main" val="159777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A4F09D6-CDD1-4F19-82E4-5EFAFD7283C9}"/>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xmlns="" id="{C2735507-F7AC-4C70-8D02-E1DB7409D6C0}"/>
              </a:ext>
            </a:extLst>
          </p:cNvPr>
          <p:cNvSpPr>
            <a:spLocks noGrp="1"/>
          </p:cNvSpPr>
          <p:nvPr>
            <p:ph idx="1"/>
          </p:nvPr>
        </p:nvSpPr>
        <p:spPr>
          <a:xfrm>
            <a:off x="712073" y="1577252"/>
            <a:ext cx="10515600" cy="4351338"/>
          </a:xfrm>
        </p:spPr>
        <p:txBody>
          <a:bodyPr/>
          <a:lstStyle/>
          <a:p>
            <a:r>
              <a:rPr lang="zh-CN" altLang="en-US" b="0" i="0" dirty="0">
                <a:solidFill>
                  <a:srgbClr val="4D4D4D"/>
                </a:solidFill>
                <a:effectLst/>
                <a:latin typeface="-apple-system"/>
              </a:rPr>
              <a:t>要将</a:t>
            </a:r>
            <a:r>
              <a:rPr lang="en-US" altLang="zh-CN" b="0" i="0" dirty="0">
                <a:solidFill>
                  <a:srgbClr val="4D4D4D"/>
                </a:solidFill>
                <a:effectLst/>
                <a:latin typeface="-apple-system"/>
              </a:rPr>
              <a:t>NAS</a:t>
            </a:r>
            <a:r>
              <a:rPr lang="zh-CN" altLang="en-US" b="0" i="0" dirty="0">
                <a:solidFill>
                  <a:srgbClr val="4D4D4D"/>
                </a:solidFill>
                <a:effectLst/>
                <a:latin typeface="-apple-system"/>
              </a:rPr>
              <a:t>中的超参数自动调优的方法应用到其它领域，最关键的其实是搜索空间的定义和编码，而这个往往是领域相关的。其它的基本都可以沿用。可以预见，将来可能会被拓展到更多目前需要人工设计的部分。以后可能只要提供数据，从数据增强、到优化器、到网络结构，再到训练参数，都能全自动完成了。</a:t>
            </a:r>
            <a:endParaRPr lang="en-US" altLang="zh-CN" b="0" i="0" dirty="0">
              <a:solidFill>
                <a:srgbClr val="4D4D4D"/>
              </a:solidFill>
              <a:effectLst/>
              <a:latin typeface="-apple-system"/>
            </a:endParaRPr>
          </a:p>
          <a:p>
            <a:endParaRPr lang="zh-CN" altLang="en-US" dirty="0"/>
          </a:p>
        </p:txBody>
      </p:sp>
      <p:pic>
        <p:nvPicPr>
          <p:cNvPr id="4" name="图片 3">
            <a:extLst>
              <a:ext uri="{FF2B5EF4-FFF2-40B4-BE49-F238E27FC236}">
                <a16:creationId xmlns:a16="http://schemas.microsoft.com/office/drawing/2014/main" xmlns="" id="{B58C1246-A408-43B2-B5D7-C3114663F9B5}"/>
              </a:ext>
            </a:extLst>
          </p:cNvPr>
          <p:cNvPicPr>
            <a:picLocks noChangeAspect="1"/>
          </p:cNvPicPr>
          <p:nvPr/>
        </p:nvPicPr>
        <p:blipFill>
          <a:blip r:embed="rId2"/>
          <a:stretch>
            <a:fillRect/>
          </a:stretch>
        </p:blipFill>
        <p:spPr>
          <a:xfrm>
            <a:off x="-1029315" y="3752921"/>
            <a:ext cx="8687415" cy="3272731"/>
          </a:xfrm>
          <a:prstGeom prst="rect">
            <a:avLst/>
          </a:prstGeom>
        </p:spPr>
      </p:pic>
      <p:pic>
        <p:nvPicPr>
          <p:cNvPr id="5" name="图片 4">
            <a:extLst>
              <a:ext uri="{FF2B5EF4-FFF2-40B4-BE49-F238E27FC236}">
                <a16:creationId xmlns:a16="http://schemas.microsoft.com/office/drawing/2014/main" xmlns="" id="{5084B003-E422-4256-8AB1-C452E983D4A3}"/>
              </a:ext>
            </a:extLst>
          </p:cNvPr>
          <p:cNvPicPr>
            <a:picLocks noChangeAspect="1"/>
          </p:cNvPicPr>
          <p:nvPr/>
        </p:nvPicPr>
        <p:blipFill>
          <a:blip r:embed="rId3"/>
          <a:stretch>
            <a:fillRect/>
          </a:stretch>
        </p:blipFill>
        <p:spPr>
          <a:xfrm>
            <a:off x="6692383" y="3536011"/>
            <a:ext cx="8104863" cy="3706549"/>
          </a:xfrm>
          <a:prstGeom prst="rect">
            <a:avLst/>
          </a:prstGeom>
        </p:spPr>
      </p:pic>
    </p:spTree>
    <p:extLst>
      <p:ext uri="{BB962C8B-B14F-4D97-AF65-F5344CB8AC3E}">
        <p14:creationId xmlns:p14="http://schemas.microsoft.com/office/powerpoint/2010/main" val="135689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A4F09D6-CDD1-4F19-82E4-5EFAFD7283C9}"/>
              </a:ext>
            </a:extLst>
          </p:cNvPr>
          <p:cNvSpPr>
            <a:spLocks noGrp="1"/>
          </p:cNvSpPr>
          <p:nvPr>
            <p:ph type="title"/>
          </p:nvPr>
        </p:nvSpPr>
        <p:spPr/>
        <p:txBody>
          <a:bodyPr/>
          <a:lstStyle/>
          <a:p>
            <a:r>
              <a:rPr lang="en-US" altLang="zh-CN" dirty="0"/>
              <a:t>Conclusion</a:t>
            </a:r>
            <a:r>
              <a:rPr lang="zh-CN" altLang="en-US" dirty="0"/>
              <a:t>趋势</a:t>
            </a:r>
          </a:p>
        </p:txBody>
      </p:sp>
      <p:sp>
        <p:nvSpPr>
          <p:cNvPr id="3" name="内容占位符 2">
            <a:extLst>
              <a:ext uri="{FF2B5EF4-FFF2-40B4-BE49-F238E27FC236}">
                <a16:creationId xmlns:a16="http://schemas.microsoft.com/office/drawing/2014/main" xmlns="" id="{C2735507-F7AC-4C70-8D02-E1DB7409D6C0}"/>
              </a:ext>
            </a:extLst>
          </p:cNvPr>
          <p:cNvSpPr>
            <a:spLocks noGrp="1"/>
          </p:cNvSpPr>
          <p:nvPr>
            <p:ph idx="1"/>
          </p:nvPr>
        </p:nvSpPr>
        <p:spPr/>
        <p:txBody>
          <a:bodyPr/>
          <a:lstStyle/>
          <a:p>
            <a:r>
              <a:rPr lang="en-US" altLang="zh-CN" sz="1800" b="0" i="0" dirty="0">
                <a:solidFill>
                  <a:srgbClr val="000000"/>
                </a:solidFill>
                <a:effectLst/>
                <a:latin typeface="Calibri" panose="020F0502020204030204" pitchFamily="34" charset="0"/>
              </a:rPr>
              <a:t>Fine-grained search space</a:t>
            </a:r>
            <a:br>
              <a:rPr lang="en-US" altLang="zh-CN" sz="1800" b="0" i="0" dirty="0">
                <a:solidFill>
                  <a:srgbClr val="000000"/>
                </a:solidFill>
                <a:effectLst/>
                <a:latin typeface="Calibri" panose="020F0502020204030204" pitchFamily="34" charset="0"/>
              </a:rPr>
            </a:br>
            <a:r>
              <a:rPr lang="en-US" altLang="zh-CN" sz="1800" b="0" i="0" dirty="0">
                <a:solidFill>
                  <a:srgbClr val="000000"/>
                </a:solidFill>
                <a:effectLst/>
                <a:latin typeface="ArialMT"/>
              </a:rPr>
              <a:t>• </a:t>
            </a:r>
            <a:r>
              <a:rPr lang="en-US" altLang="zh-CN" sz="1800" b="0" i="0" dirty="0">
                <a:solidFill>
                  <a:srgbClr val="000000"/>
                </a:solidFill>
                <a:effectLst/>
                <a:latin typeface="Calibri" panose="020F0502020204030204" pitchFamily="34" charset="0"/>
              </a:rPr>
              <a:t>New operators</a:t>
            </a:r>
            <a:br>
              <a:rPr lang="en-US" altLang="zh-CN" sz="1800" b="0" i="0" dirty="0">
                <a:solidFill>
                  <a:srgbClr val="000000"/>
                </a:solidFill>
                <a:effectLst/>
                <a:latin typeface="Calibri" panose="020F0502020204030204" pitchFamily="34" charset="0"/>
              </a:rPr>
            </a:br>
            <a:r>
              <a:rPr lang="en-US" altLang="zh-CN" sz="1800" b="0" i="0" dirty="0">
                <a:solidFill>
                  <a:srgbClr val="000000"/>
                </a:solidFill>
                <a:effectLst/>
                <a:latin typeface="ArialMT"/>
              </a:rPr>
              <a:t>• </a:t>
            </a:r>
            <a:r>
              <a:rPr lang="en-US" altLang="zh-CN" sz="1800" b="0" i="0" dirty="0">
                <a:solidFill>
                  <a:srgbClr val="000000"/>
                </a:solidFill>
                <a:effectLst/>
                <a:latin typeface="Calibri" panose="020F0502020204030204" pitchFamily="34" charset="0"/>
              </a:rPr>
              <a:t>On other vision tasks: detection, segmentation </a:t>
            </a:r>
            <a:r>
              <a:rPr lang="en-US" altLang="zh-CN" sz="1800" b="0" i="0" dirty="0" err="1">
                <a:solidFill>
                  <a:srgbClr val="000000"/>
                </a:solidFill>
                <a:effectLst/>
                <a:latin typeface="Calibri" panose="020F0502020204030204" pitchFamily="34" charset="0"/>
              </a:rPr>
              <a:t>etc</a:t>
            </a:r>
            <a:r>
              <a:rPr lang="en-US" altLang="zh-CN" dirty="0"/>
              <a:t> </a:t>
            </a:r>
            <a:br>
              <a:rPr lang="en-US" altLang="zh-CN" dirty="0"/>
            </a:br>
            <a:endParaRPr lang="zh-CN" altLang="en-US" dirty="0"/>
          </a:p>
        </p:txBody>
      </p:sp>
      <p:pic>
        <p:nvPicPr>
          <p:cNvPr id="6" name="图片 5">
            <a:extLst>
              <a:ext uri="{FF2B5EF4-FFF2-40B4-BE49-F238E27FC236}">
                <a16:creationId xmlns:a16="http://schemas.microsoft.com/office/drawing/2014/main" xmlns="" id="{779E2FF4-6E9D-4FE7-8643-FBB67D0C7CE7}"/>
              </a:ext>
            </a:extLst>
          </p:cNvPr>
          <p:cNvPicPr>
            <a:picLocks noChangeAspect="1"/>
          </p:cNvPicPr>
          <p:nvPr/>
        </p:nvPicPr>
        <p:blipFill>
          <a:blip r:embed="rId2"/>
          <a:stretch>
            <a:fillRect/>
          </a:stretch>
        </p:blipFill>
        <p:spPr>
          <a:xfrm>
            <a:off x="5608319" y="2743200"/>
            <a:ext cx="6583681" cy="4114800"/>
          </a:xfrm>
          <a:prstGeom prst="rect">
            <a:avLst/>
          </a:prstGeom>
        </p:spPr>
      </p:pic>
    </p:spTree>
    <p:extLst>
      <p:ext uri="{BB962C8B-B14F-4D97-AF65-F5344CB8AC3E}">
        <p14:creationId xmlns:p14="http://schemas.microsoft.com/office/powerpoint/2010/main" val="1644275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xmlns="" id="{4967EF7E-298C-4E57-B277-8656815398DE}"/>
              </a:ext>
            </a:extLst>
          </p:cNvPr>
          <p:cNvGraphicFramePr>
            <a:graphicFrameLocks noGrp="1"/>
          </p:cNvGraphicFramePr>
          <p:nvPr>
            <p:extLst>
              <p:ext uri="{D42A27DB-BD31-4B8C-83A1-F6EECF244321}">
                <p14:modId xmlns:p14="http://schemas.microsoft.com/office/powerpoint/2010/main" val="1012074740"/>
              </p:ext>
            </p:extLst>
          </p:nvPr>
        </p:nvGraphicFramePr>
        <p:xfrm>
          <a:off x="292287" y="108563"/>
          <a:ext cx="5568934" cy="3320437"/>
        </p:xfrm>
        <a:graphic>
          <a:graphicData uri="http://schemas.openxmlformats.org/drawingml/2006/table">
            <a:tbl>
              <a:tblPr>
                <a:tableStyleId>{9D7B26C5-4107-4FEC-AEDC-1716B250A1EF}</a:tableStyleId>
              </a:tblPr>
              <a:tblGrid>
                <a:gridCol w="795562">
                  <a:extLst>
                    <a:ext uri="{9D8B030D-6E8A-4147-A177-3AD203B41FA5}">
                      <a16:colId xmlns:a16="http://schemas.microsoft.com/office/drawing/2014/main" xmlns="" val="3593541024"/>
                    </a:ext>
                  </a:extLst>
                </a:gridCol>
                <a:gridCol w="795562">
                  <a:extLst>
                    <a:ext uri="{9D8B030D-6E8A-4147-A177-3AD203B41FA5}">
                      <a16:colId xmlns:a16="http://schemas.microsoft.com/office/drawing/2014/main" xmlns="" val="2893233122"/>
                    </a:ext>
                  </a:extLst>
                </a:gridCol>
                <a:gridCol w="795562">
                  <a:extLst>
                    <a:ext uri="{9D8B030D-6E8A-4147-A177-3AD203B41FA5}">
                      <a16:colId xmlns:a16="http://schemas.microsoft.com/office/drawing/2014/main" xmlns="" val="3196208850"/>
                    </a:ext>
                  </a:extLst>
                </a:gridCol>
                <a:gridCol w="795562">
                  <a:extLst>
                    <a:ext uri="{9D8B030D-6E8A-4147-A177-3AD203B41FA5}">
                      <a16:colId xmlns:a16="http://schemas.microsoft.com/office/drawing/2014/main" xmlns="" val="3431069111"/>
                    </a:ext>
                  </a:extLst>
                </a:gridCol>
                <a:gridCol w="795562">
                  <a:extLst>
                    <a:ext uri="{9D8B030D-6E8A-4147-A177-3AD203B41FA5}">
                      <a16:colId xmlns:a16="http://schemas.microsoft.com/office/drawing/2014/main" xmlns="" val="418701890"/>
                    </a:ext>
                  </a:extLst>
                </a:gridCol>
                <a:gridCol w="795562">
                  <a:extLst>
                    <a:ext uri="{9D8B030D-6E8A-4147-A177-3AD203B41FA5}">
                      <a16:colId xmlns:a16="http://schemas.microsoft.com/office/drawing/2014/main" xmlns="" val="1328313347"/>
                    </a:ext>
                  </a:extLst>
                </a:gridCol>
                <a:gridCol w="795562">
                  <a:extLst>
                    <a:ext uri="{9D8B030D-6E8A-4147-A177-3AD203B41FA5}">
                      <a16:colId xmlns:a16="http://schemas.microsoft.com/office/drawing/2014/main" xmlns="" val="712719633"/>
                    </a:ext>
                  </a:extLst>
                </a:gridCol>
              </a:tblGrid>
              <a:tr h="0">
                <a:tc gridSpan="7">
                  <a:txBody>
                    <a:bodyPr/>
                    <a:lstStyle/>
                    <a:p>
                      <a:pPr algn="ctr" fontAlgn="t" latinLnBrk="0"/>
                      <a:r>
                        <a:rPr lang="en-US" sz="800" b="1">
                          <a:effectLst/>
                        </a:rPr>
                        <a:t>Single-Objective Neural Architecture Search</a:t>
                      </a:r>
                      <a:endParaRPr lang="en-US" sz="800" b="1">
                        <a:effectLst/>
                        <a:latin typeface="Arial" panose="020B0604020202020204" pitchFamily="34" charset="0"/>
                      </a:endParaRPr>
                    </a:p>
                  </a:txBody>
                  <a:tcPr marL="11308" marR="11308" marT="22616" marB="22616"/>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75873470"/>
                  </a:ext>
                </a:extLst>
              </a:tr>
              <a:tr h="193100">
                <a:tc gridSpan="2">
                  <a:txBody>
                    <a:bodyPr/>
                    <a:lstStyle/>
                    <a:p>
                      <a:pPr algn="ctr" fontAlgn="t" latinLnBrk="0"/>
                      <a:r>
                        <a:rPr lang="en-US" sz="800" b="0">
                          <a:effectLst/>
                        </a:rPr>
                        <a:t>Approach</a:t>
                      </a:r>
                      <a:endParaRPr lang="en-US" sz="800" b="0">
                        <a:effectLst/>
                        <a:latin typeface="Arial" panose="020B0604020202020204" pitchFamily="34" charset="0"/>
                      </a:endParaRPr>
                    </a:p>
                  </a:txBody>
                  <a:tcPr marL="11308" marR="11308" marT="22616" marB="22616"/>
                </a:tc>
                <a:tc hMerge="1">
                  <a:txBody>
                    <a:bodyPr/>
                    <a:lstStyle/>
                    <a:p>
                      <a:endParaRPr lang="zh-CN" altLang="en-US"/>
                    </a:p>
                  </a:txBody>
                  <a:tcPr/>
                </a:tc>
                <a:tc>
                  <a:txBody>
                    <a:bodyPr/>
                    <a:lstStyle/>
                    <a:p>
                      <a:pPr algn="ctr" fontAlgn="t" latinLnBrk="0"/>
                      <a:r>
                        <a:rPr lang="en-US" sz="800" b="0">
                          <a:effectLst/>
                        </a:rPr>
                        <a:t>Search Space</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Algorithm</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Acceleration Techniques</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Search Cost (GPU Days)</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Additional Objectives</a:t>
                      </a:r>
                      <a:endParaRPr lang="en-US"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1789693952"/>
                  </a:ext>
                </a:extLst>
              </a:tr>
              <a:tr h="0">
                <a:tc>
                  <a:txBody>
                    <a:bodyPr/>
                    <a:lstStyle/>
                    <a:p>
                      <a:pPr algn="ctr" fontAlgn="t" latinLnBrk="0"/>
                      <a:r>
                        <a:rPr lang="en-US" altLang="zh-CN" sz="800" b="0">
                          <a:effectLst/>
                        </a:rPr>
                        <a:t>1</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NAS</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Macro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RL</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22400</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525235889"/>
                  </a:ext>
                </a:extLst>
              </a:tr>
              <a:tr h="110833">
                <a:tc>
                  <a:txBody>
                    <a:bodyPr/>
                    <a:lstStyle/>
                    <a:p>
                      <a:pPr algn="ctr" fontAlgn="t" latinLnBrk="0"/>
                      <a:r>
                        <a:rPr lang="en-US" altLang="zh-CN" sz="800" b="0">
                          <a:effectLst/>
                        </a:rPr>
                        <a:t>2</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NasNet</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dirty="0">
                          <a:effectLst/>
                        </a:rPr>
                        <a:t>Micro</a:t>
                      </a:r>
                      <a:endParaRPr lang="en-US" sz="800" b="0" dirty="0">
                        <a:effectLst/>
                        <a:latin typeface="Arial" panose="020B0604020202020204" pitchFamily="34" charset="0"/>
                      </a:endParaRPr>
                    </a:p>
                  </a:txBody>
                  <a:tcPr marL="11308" marR="11308" marT="22616" marB="22616"/>
                </a:tc>
                <a:tc>
                  <a:txBody>
                    <a:bodyPr/>
                    <a:lstStyle/>
                    <a:p>
                      <a:pPr algn="l" fontAlgn="t" latinLnBrk="0"/>
                      <a:r>
                        <a:rPr lang="en-US" sz="800" b="0">
                          <a:effectLst/>
                        </a:rPr>
                        <a:t>RL</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1800</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1654332046"/>
                  </a:ext>
                </a:extLst>
              </a:tr>
              <a:tr h="110833">
                <a:tc>
                  <a:txBody>
                    <a:bodyPr/>
                    <a:lstStyle/>
                    <a:p>
                      <a:pPr algn="ctr" fontAlgn="t" latinLnBrk="0"/>
                      <a:r>
                        <a:rPr lang="en-US" altLang="zh-CN" sz="800" b="0">
                          <a:effectLst/>
                        </a:rPr>
                        <a:t>3</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Hierarchical</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Micro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EA/RS</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300</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2208084927"/>
                  </a:ext>
                </a:extLst>
              </a:tr>
              <a:tr h="110833">
                <a:tc>
                  <a:txBody>
                    <a:bodyPr/>
                    <a:lstStyle/>
                    <a:p>
                      <a:pPr algn="ctr" fontAlgn="t" latinLnBrk="0"/>
                      <a:r>
                        <a:rPr lang="en-US" altLang="zh-CN" sz="800" b="0">
                          <a:effectLst/>
                        </a:rPr>
                        <a:t>4</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MetaQNN</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Macro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RL</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100</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4072898240"/>
                  </a:ext>
                </a:extLst>
              </a:tr>
              <a:tr h="0">
                <a:tc>
                  <a:txBody>
                    <a:bodyPr/>
                    <a:lstStyle/>
                    <a:p>
                      <a:pPr algn="ctr" fontAlgn="t" latinLnBrk="0"/>
                      <a:r>
                        <a:rPr lang="en-US" altLang="zh-CN" sz="800" b="0">
                          <a:effectLst/>
                        </a:rPr>
                        <a:t>5</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GeNet</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Macro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EA</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17</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4012413212"/>
                  </a:ext>
                </a:extLst>
              </a:tr>
              <a:tr h="193100">
                <a:tc>
                  <a:txBody>
                    <a:bodyPr/>
                    <a:lstStyle/>
                    <a:p>
                      <a:pPr algn="ctr" fontAlgn="t" latinLnBrk="0"/>
                      <a:r>
                        <a:rPr lang="en-US" altLang="zh-CN" sz="800" b="0">
                          <a:effectLst/>
                        </a:rPr>
                        <a:t>6</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Large-Scale</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Macro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dirty="0">
                          <a:effectLst/>
                        </a:rPr>
                        <a:t>EA</a:t>
                      </a:r>
                      <a:endParaRPr lang="en-US" sz="800" b="0" dirty="0">
                        <a:effectLst/>
                        <a:latin typeface="Arial" panose="020B0604020202020204" pitchFamily="34" charset="0"/>
                      </a:endParaRPr>
                    </a:p>
                  </a:txBody>
                  <a:tcPr marL="11308" marR="11308" marT="22616" marB="22616"/>
                </a:tc>
                <a:tc>
                  <a:txBody>
                    <a:bodyPr/>
                    <a:lstStyle/>
                    <a:p>
                      <a:pPr algn="ctr" fontAlgn="t" latinLnBrk="0"/>
                      <a:r>
                        <a:rPr lang="en-US" sz="800" b="0">
                          <a:effectLst/>
                        </a:rPr>
                        <a:t>Weight-Sharing</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2500</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276187356"/>
                  </a:ext>
                </a:extLst>
              </a:tr>
              <a:tr h="193100">
                <a:tc>
                  <a:txBody>
                    <a:bodyPr/>
                    <a:lstStyle/>
                    <a:p>
                      <a:pPr algn="ctr" fontAlgn="t" latinLnBrk="0"/>
                      <a:r>
                        <a:rPr lang="en-US" altLang="zh-CN" sz="800" b="0">
                          <a:effectLst/>
                        </a:rPr>
                        <a:t>7</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Amoeba</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Micro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EA</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Weight-Sharing</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3150</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780752822"/>
                  </a:ext>
                </a:extLst>
              </a:tr>
              <a:tr h="193100">
                <a:tc>
                  <a:txBody>
                    <a:bodyPr/>
                    <a:lstStyle/>
                    <a:p>
                      <a:pPr algn="ctr" fontAlgn="t" latinLnBrk="0"/>
                      <a:r>
                        <a:rPr lang="en-US" altLang="zh-CN" sz="800" b="0">
                          <a:effectLst/>
                        </a:rPr>
                        <a:t>8</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SMASH</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Macro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RS</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Weight-Sharing</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1.5</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3621037998"/>
                  </a:ext>
                </a:extLst>
              </a:tr>
              <a:tr h="193100">
                <a:tc>
                  <a:txBody>
                    <a:bodyPr/>
                    <a:lstStyle/>
                    <a:p>
                      <a:pPr algn="ctr" fontAlgn="t" latinLnBrk="0"/>
                      <a:r>
                        <a:rPr lang="en-US" altLang="zh-CN" sz="800" b="0">
                          <a:effectLst/>
                        </a:rPr>
                        <a:t>9</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EAS, TreeCell</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Entire</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RL</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Weight-Sharing</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10, 200</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4066195686"/>
                  </a:ext>
                </a:extLst>
              </a:tr>
              <a:tr h="316501">
                <a:tc>
                  <a:txBody>
                    <a:bodyPr/>
                    <a:lstStyle/>
                    <a:p>
                      <a:pPr algn="ctr" fontAlgn="t" latinLnBrk="0"/>
                      <a:r>
                        <a:rPr lang="en-US" altLang="zh-CN" sz="800" b="0">
                          <a:effectLst/>
                        </a:rPr>
                        <a:t>10</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BlockQnn</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Micro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RL</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Improved Proxy, Weight-Sharing</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96</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1765759611"/>
                  </a:ext>
                </a:extLst>
              </a:tr>
              <a:tr h="193100">
                <a:tc>
                  <a:txBody>
                    <a:bodyPr/>
                    <a:lstStyle/>
                    <a:p>
                      <a:pPr algn="ctr" fontAlgn="t" latinLnBrk="0"/>
                      <a:r>
                        <a:rPr lang="en-US" altLang="zh-CN" sz="800" b="0">
                          <a:effectLst/>
                        </a:rPr>
                        <a:t>11</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ENAS</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Macro/Micro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RL</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Weight-Sharing</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1</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397334505"/>
                  </a:ext>
                </a:extLst>
              </a:tr>
              <a:tr h="193100">
                <a:tc>
                  <a:txBody>
                    <a:bodyPr/>
                    <a:lstStyle/>
                    <a:p>
                      <a:pPr algn="ctr" fontAlgn="t" latinLnBrk="0"/>
                      <a:r>
                        <a:rPr lang="en-US" altLang="zh-CN" sz="800" b="0">
                          <a:effectLst/>
                        </a:rPr>
                        <a:t>12</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NASH</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Macro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RS</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Weight-Sharing</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0.5</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189395044"/>
                  </a:ext>
                </a:extLst>
              </a:tr>
              <a:tr h="151966">
                <a:tc>
                  <a:txBody>
                    <a:bodyPr/>
                    <a:lstStyle/>
                    <a:p>
                      <a:pPr algn="ctr" fontAlgn="t" latinLnBrk="0"/>
                      <a:r>
                        <a:rPr lang="en-US" altLang="zh-CN" sz="800" b="0">
                          <a:effectLst/>
                        </a:rPr>
                        <a:t>13</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PNAS</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Micro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EA</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Improved Proxy</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150</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1054476036"/>
                  </a:ext>
                </a:extLst>
              </a:tr>
              <a:tr h="193100">
                <a:tc>
                  <a:txBody>
                    <a:bodyPr/>
                    <a:lstStyle/>
                    <a:p>
                      <a:pPr algn="ctr" fontAlgn="t" latinLnBrk="0"/>
                      <a:r>
                        <a:rPr lang="en-US" altLang="zh-CN" sz="800" b="0">
                          <a:effectLst/>
                        </a:rPr>
                        <a:t>14</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Bender et al.</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Micro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RS</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Weight-Sharing</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4</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1308" marR="11308" marT="22616" marB="22616"/>
                </a:tc>
                <a:extLst>
                  <a:ext uri="{0D108BD9-81ED-4DB2-BD59-A6C34878D82A}">
                    <a16:rowId xmlns:a16="http://schemas.microsoft.com/office/drawing/2014/main" xmlns="" val="2896898514"/>
                  </a:ext>
                </a:extLst>
              </a:tr>
              <a:tr h="193100">
                <a:tc>
                  <a:txBody>
                    <a:bodyPr/>
                    <a:lstStyle/>
                    <a:p>
                      <a:pPr algn="ctr" fontAlgn="t" latinLnBrk="0"/>
                      <a:r>
                        <a:rPr lang="en-US" altLang="zh-CN" sz="800" b="0">
                          <a:effectLst/>
                        </a:rPr>
                        <a:t>15</a:t>
                      </a:r>
                      <a:endParaRPr lang="en-US" altLang="zh-CN" sz="800" b="0">
                        <a:effectLst/>
                        <a:latin typeface="Arial" panose="020B0604020202020204" pitchFamily="34" charset="0"/>
                      </a:endParaRPr>
                    </a:p>
                  </a:txBody>
                  <a:tcPr marL="11308" marR="11308" marT="22616" marB="22616"/>
                </a:tc>
                <a:tc>
                  <a:txBody>
                    <a:bodyPr/>
                    <a:lstStyle/>
                    <a:p>
                      <a:pPr algn="l" fontAlgn="t" latinLnBrk="0"/>
                      <a:r>
                        <a:rPr lang="en-US" sz="800" b="0">
                          <a:effectLst/>
                        </a:rPr>
                        <a:t>DARTS</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Micro</a:t>
                      </a:r>
                      <a:endParaRPr lang="en-US" sz="800" b="0">
                        <a:effectLst/>
                        <a:latin typeface="Arial" panose="020B0604020202020204" pitchFamily="34" charset="0"/>
                      </a:endParaRPr>
                    </a:p>
                  </a:txBody>
                  <a:tcPr marL="11308" marR="11308" marT="22616" marB="22616"/>
                </a:tc>
                <a:tc>
                  <a:txBody>
                    <a:bodyPr/>
                    <a:lstStyle/>
                    <a:p>
                      <a:pPr algn="l" fontAlgn="t" latinLnBrk="0"/>
                      <a:r>
                        <a:rPr lang="en-US" sz="800" b="0">
                          <a:effectLst/>
                        </a:rPr>
                        <a:t>GD</a:t>
                      </a:r>
                      <a:endParaRPr lang="en-US" sz="800" b="0">
                        <a:effectLst/>
                        <a:latin typeface="Arial" panose="020B0604020202020204" pitchFamily="34" charset="0"/>
                      </a:endParaRPr>
                    </a:p>
                  </a:txBody>
                  <a:tcPr marL="11308" marR="11308" marT="22616" marB="22616"/>
                </a:tc>
                <a:tc>
                  <a:txBody>
                    <a:bodyPr/>
                    <a:lstStyle/>
                    <a:p>
                      <a:pPr algn="ctr" fontAlgn="t" latinLnBrk="0"/>
                      <a:r>
                        <a:rPr lang="en-US" sz="800" b="0">
                          <a:effectLst/>
                        </a:rPr>
                        <a:t>Weight-Sharing</a:t>
                      </a:r>
                      <a:endParaRPr lang="en-US" sz="800" b="0">
                        <a:effectLst/>
                        <a:latin typeface="Arial" panose="020B0604020202020204" pitchFamily="34" charset="0"/>
                      </a:endParaRPr>
                    </a:p>
                  </a:txBody>
                  <a:tcPr marL="11308" marR="11308" marT="22616" marB="22616"/>
                </a:tc>
                <a:tc>
                  <a:txBody>
                    <a:bodyPr/>
                    <a:lstStyle/>
                    <a:p>
                      <a:pPr algn="ctr" fontAlgn="t" latinLnBrk="0"/>
                      <a:r>
                        <a:rPr lang="en-US" altLang="zh-CN" sz="800" b="0">
                          <a:effectLst/>
                        </a:rPr>
                        <a:t>4</a:t>
                      </a:r>
                      <a:endParaRPr lang="en-US" altLang="zh-CN" sz="800" b="0">
                        <a:effectLst/>
                        <a:latin typeface="Arial" panose="020B0604020202020204" pitchFamily="34" charset="0"/>
                      </a:endParaRPr>
                    </a:p>
                  </a:txBody>
                  <a:tcPr marL="11308" marR="11308" marT="22616" marB="22616"/>
                </a:tc>
                <a:tc>
                  <a:txBody>
                    <a:bodyPr/>
                    <a:lstStyle/>
                    <a:p>
                      <a:pPr algn="ctr" fontAlgn="t" latinLnBrk="0"/>
                      <a:r>
                        <a:rPr lang="en-US" altLang="zh-CN" sz="800" b="0" dirty="0">
                          <a:effectLst/>
                        </a:rPr>
                        <a:t>-</a:t>
                      </a:r>
                      <a:endParaRPr lang="en-US" altLang="zh-CN" sz="800" b="0" dirty="0">
                        <a:effectLst/>
                        <a:latin typeface="Arial" panose="020B0604020202020204" pitchFamily="34" charset="0"/>
                      </a:endParaRPr>
                    </a:p>
                  </a:txBody>
                  <a:tcPr marL="11308" marR="11308" marT="22616" marB="22616"/>
                </a:tc>
                <a:extLst>
                  <a:ext uri="{0D108BD9-81ED-4DB2-BD59-A6C34878D82A}">
                    <a16:rowId xmlns:a16="http://schemas.microsoft.com/office/drawing/2014/main" xmlns="" val="3681574339"/>
                  </a:ext>
                </a:extLst>
              </a:tr>
            </a:tbl>
          </a:graphicData>
        </a:graphic>
      </p:graphicFrame>
      <p:graphicFrame>
        <p:nvGraphicFramePr>
          <p:cNvPr id="5" name="表格 4">
            <a:extLst>
              <a:ext uri="{FF2B5EF4-FFF2-40B4-BE49-F238E27FC236}">
                <a16:creationId xmlns:a16="http://schemas.microsoft.com/office/drawing/2014/main" xmlns="" id="{857F46DF-039F-4B96-A9E2-DC77F65DE9D4}"/>
              </a:ext>
            </a:extLst>
          </p:cNvPr>
          <p:cNvGraphicFramePr>
            <a:graphicFrameLocks noGrp="1"/>
          </p:cNvGraphicFramePr>
          <p:nvPr>
            <p:extLst>
              <p:ext uri="{D42A27DB-BD31-4B8C-83A1-F6EECF244321}">
                <p14:modId xmlns:p14="http://schemas.microsoft.com/office/powerpoint/2010/main" val="2575692959"/>
              </p:ext>
            </p:extLst>
          </p:nvPr>
        </p:nvGraphicFramePr>
        <p:xfrm>
          <a:off x="6009596" y="-36606"/>
          <a:ext cx="5396434" cy="3916628"/>
        </p:xfrm>
        <a:graphic>
          <a:graphicData uri="http://schemas.openxmlformats.org/drawingml/2006/table">
            <a:tbl>
              <a:tblPr>
                <a:tableStyleId>{9D7B26C5-4107-4FEC-AEDC-1716B250A1EF}</a:tableStyleId>
              </a:tblPr>
              <a:tblGrid>
                <a:gridCol w="782056">
                  <a:extLst>
                    <a:ext uri="{9D8B030D-6E8A-4147-A177-3AD203B41FA5}">
                      <a16:colId xmlns:a16="http://schemas.microsoft.com/office/drawing/2014/main" xmlns="" val="599565781"/>
                    </a:ext>
                  </a:extLst>
                </a:gridCol>
                <a:gridCol w="704098">
                  <a:extLst>
                    <a:ext uri="{9D8B030D-6E8A-4147-A177-3AD203B41FA5}">
                      <a16:colId xmlns:a16="http://schemas.microsoft.com/office/drawing/2014/main" xmlns="" val="4094832090"/>
                    </a:ext>
                  </a:extLst>
                </a:gridCol>
                <a:gridCol w="782056">
                  <a:extLst>
                    <a:ext uri="{9D8B030D-6E8A-4147-A177-3AD203B41FA5}">
                      <a16:colId xmlns:a16="http://schemas.microsoft.com/office/drawing/2014/main" xmlns="" val="410440249"/>
                    </a:ext>
                  </a:extLst>
                </a:gridCol>
                <a:gridCol w="782056">
                  <a:extLst>
                    <a:ext uri="{9D8B030D-6E8A-4147-A177-3AD203B41FA5}">
                      <a16:colId xmlns:a16="http://schemas.microsoft.com/office/drawing/2014/main" xmlns="" val="981361610"/>
                    </a:ext>
                  </a:extLst>
                </a:gridCol>
                <a:gridCol w="782056">
                  <a:extLst>
                    <a:ext uri="{9D8B030D-6E8A-4147-A177-3AD203B41FA5}">
                      <a16:colId xmlns:a16="http://schemas.microsoft.com/office/drawing/2014/main" xmlns="" val="716186695"/>
                    </a:ext>
                  </a:extLst>
                </a:gridCol>
                <a:gridCol w="782056">
                  <a:extLst>
                    <a:ext uri="{9D8B030D-6E8A-4147-A177-3AD203B41FA5}">
                      <a16:colId xmlns:a16="http://schemas.microsoft.com/office/drawing/2014/main" xmlns="" val="2705537710"/>
                    </a:ext>
                  </a:extLst>
                </a:gridCol>
                <a:gridCol w="782056">
                  <a:extLst>
                    <a:ext uri="{9D8B030D-6E8A-4147-A177-3AD203B41FA5}">
                      <a16:colId xmlns:a16="http://schemas.microsoft.com/office/drawing/2014/main" xmlns="" val="704158080"/>
                    </a:ext>
                  </a:extLst>
                </a:gridCol>
              </a:tblGrid>
              <a:tr h="182240">
                <a:tc gridSpan="7">
                  <a:txBody>
                    <a:bodyPr/>
                    <a:lstStyle/>
                    <a:p>
                      <a:pPr algn="ctr" fontAlgn="t" latinLnBrk="0"/>
                      <a:r>
                        <a:rPr lang="en-US" sz="800" b="1" dirty="0">
                          <a:effectLst/>
                        </a:rPr>
                        <a:t>Multi-Objective Neural Architecture Search</a:t>
                      </a:r>
                      <a:endParaRPr lang="en-US" sz="800" b="1" dirty="0">
                        <a:effectLst/>
                        <a:latin typeface="Arial" panose="020B0604020202020204" pitchFamily="34" charset="0"/>
                      </a:endParaRPr>
                    </a:p>
                  </a:txBody>
                  <a:tcPr marL="17880" marR="17880" marT="35761" marB="35761"/>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3318029440"/>
                  </a:ext>
                </a:extLst>
              </a:tr>
              <a:tr h="340284">
                <a:tc gridSpan="2">
                  <a:txBody>
                    <a:bodyPr/>
                    <a:lstStyle/>
                    <a:p>
                      <a:pPr algn="ctr" fontAlgn="t" latinLnBrk="0"/>
                      <a:r>
                        <a:rPr lang="en-US" sz="800" b="0">
                          <a:effectLst/>
                        </a:rPr>
                        <a:t>Approach</a:t>
                      </a:r>
                      <a:endParaRPr lang="en-US" sz="800" b="0">
                        <a:effectLst/>
                        <a:latin typeface="Arial" panose="020B0604020202020204" pitchFamily="34" charset="0"/>
                      </a:endParaRPr>
                    </a:p>
                  </a:txBody>
                  <a:tcPr marL="17880" marR="17880" marT="35761" marB="35761"/>
                </a:tc>
                <a:tc hMerge="1">
                  <a:txBody>
                    <a:bodyPr/>
                    <a:lstStyle/>
                    <a:p>
                      <a:endParaRPr lang="zh-CN" altLang="en-US"/>
                    </a:p>
                  </a:txBody>
                  <a:tcPr/>
                </a:tc>
                <a:tc>
                  <a:txBody>
                    <a:bodyPr/>
                    <a:lstStyle/>
                    <a:p>
                      <a:pPr algn="ctr" fontAlgn="t" latinLnBrk="0"/>
                      <a:r>
                        <a:rPr lang="en-US" sz="800" b="0">
                          <a:effectLst/>
                        </a:rPr>
                        <a:t>Search Space</a:t>
                      </a:r>
                      <a:endParaRPr lang="en-US" sz="800" b="0">
                        <a:effectLst/>
                        <a:latin typeface="Arial" panose="020B0604020202020204" pitchFamily="34" charset="0"/>
                      </a:endParaRPr>
                    </a:p>
                  </a:txBody>
                  <a:tcPr marL="17880" marR="17880" marT="35761" marB="35761"/>
                </a:tc>
                <a:tc>
                  <a:txBody>
                    <a:bodyPr/>
                    <a:lstStyle/>
                    <a:p>
                      <a:pPr algn="ctr" fontAlgn="t" latinLnBrk="0"/>
                      <a:r>
                        <a:rPr lang="en-US" sz="800" b="0">
                          <a:effectLst/>
                        </a:rPr>
                        <a:t>Algorithm</a:t>
                      </a:r>
                      <a:endParaRPr lang="en-US" sz="800" b="0">
                        <a:effectLst/>
                        <a:latin typeface="Arial" panose="020B0604020202020204" pitchFamily="34" charset="0"/>
                      </a:endParaRPr>
                    </a:p>
                  </a:txBody>
                  <a:tcPr marL="17880" marR="17880" marT="35761" marB="35761"/>
                </a:tc>
                <a:tc>
                  <a:txBody>
                    <a:bodyPr/>
                    <a:lstStyle/>
                    <a:p>
                      <a:pPr algn="ctr" fontAlgn="t" latinLnBrk="0"/>
                      <a:r>
                        <a:rPr lang="en-US" sz="800" b="0">
                          <a:effectLst/>
                        </a:rPr>
                        <a:t>Acceleration Techniques</a:t>
                      </a:r>
                      <a:endParaRPr lang="en-US" sz="800" b="0">
                        <a:effectLst/>
                        <a:latin typeface="Arial" panose="020B0604020202020204" pitchFamily="34" charset="0"/>
                      </a:endParaRPr>
                    </a:p>
                  </a:txBody>
                  <a:tcPr marL="17880" marR="17880" marT="35761" marB="35761"/>
                </a:tc>
                <a:tc>
                  <a:txBody>
                    <a:bodyPr/>
                    <a:lstStyle/>
                    <a:p>
                      <a:pPr algn="ctr" fontAlgn="t" latinLnBrk="0"/>
                      <a:r>
                        <a:rPr lang="en-US" sz="800" b="0">
                          <a:effectLst/>
                        </a:rPr>
                        <a:t>Search Cost (GPU Days)</a:t>
                      </a:r>
                      <a:endParaRPr lang="en-US" sz="800" b="0">
                        <a:effectLst/>
                        <a:latin typeface="Arial" panose="020B0604020202020204" pitchFamily="34" charset="0"/>
                      </a:endParaRPr>
                    </a:p>
                  </a:txBody>
                  <a:tcPr marL="17880" marR="17880" marT="35761" marB="35761"/>
                </a:tc>
                <a:tc>
                  <a:txBody>
                    <a:bodyPr/>
                    <a:lstStyle/>
                    <a:p>
                      <a:pPr algn="ctr" fontAlgn="t" latinLnBrk="0"/>
                      <a:r>
                        <a:rPr lang="en-US" sz="800" b="0" dirty="0">
                          <a:effectLst/>
                        </a:rPr>
                        <a:t>Additional Objectives</a:t>
                      </a:r>
                      <a:endParaRPr lang="en-US" sz="800" b="0" dirty="0">
                        <a:effectLst/>
                        <a:latin typeface="Arial" panose="020B0604020202020204" pitchFamily="34" charset="0"/>
                      </a:endParaRPr>
                    </a:p>
                  </a:txBody>
                  <a:tcPr marL="17880" marR="17880" marT="35761" marB="35761"/>
                </a:tc>
                <a:extLst>
                  <a:ext uri="{0D108BD9-81ED-4DB2-BD59-A6C34878D82A}">
                    <a16:rowId xmlns:a16="http://schemas.microsoft.com/office/drawing/2014/main" xmlns="" val="2856629863"/>
                  </a:ext>
                </a:extLst>
              </a:tr>
              <a:tr h="630229">
                <a:tc>
                  <a:txBody>
                    <a:bodyPr/>
                    <a:lstStyle/>
                    <a:p>
                      <a:pPr algn="ctr" fontAlgn="t" latinLnBrk="0"/>
                      <a:r>
                        <a:rPr lang="en-US" altLang="zh-CN" sz="800" b="0">
                          <a:effectLst/>
                        </a:rPr>
                        <a:t>1</a:t>
                      </a:r>
                      <a:endParaRPr lang="en-US" altLang="zh-CN" sz="800" b="0">
                        <a:effectLst/>
                        <a:latin typeface="Arial" panose="020B0604020202020204" pitchFamily="34" charset="0"/>
                      </a:endParaRPr>
                    </a:p>
                  </a:txBody>
                  <a:tcPr marL="17880" marR="17880" marT="35761" marB="35761"/>
                </a:tc>
                <a:tc>
                  <a:txBody>
                    <a:bodyPr/>
                    <a:lstStyle/>
                    <a:p>
                      <a:pPr algn="l" fontAlgn="t" latinLnBrk="0"/>
                      <a:r>
                        <a:rPr lang="en-US" sz="800" b="0" dirty="0">
                          <a:effectLst/>
                        </a:rPr>
                        <a:t>DPP-Net</a:t>
                      </a:r>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Micro</a:t>
                      </a:r>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EA</a:t>
                      </a:r>
                      <a:endParaRPr lang="en-US" sz="800" b="0" dirty="0">
                        <a:effectLst/>
                        <a:latin typeface="Arial" panose="020B0604020202020204" pitchFamily="34" charset="0"/>
                      </a:endParaRPr>
                    </a:p>
                  </a:txBody>
                  <a:tcPr marL="17880" marR="17880" marT="35761" marB="35761"/>
                </a:tc>
                <a:tc>
                  <a:txBody>
                    <a:bodyPr/>
                    <a:lstStyle/>
                    <a:p>
                      <a:pPr algn="ctr" fontAlgn="t" latinLnBrk="0"/>
                      <a:r>
                        <a:rPr lang="en-US" sz="800" b="0">
                          <a:effectLst/>
                        </a:rPr>
                        <a:t>Improved Proxy</a:t>
                      </a:r>
                      <a:endParaRPr lang="en-US" sz="800" b="0">
                        <a:effectLst/>
                        <a:latin typeface="Arial" panose="020B0604020202020204" pitchFamily="34" charset="0"/>
                      </a:endParaRPr>
                    </a:p>
                  </a:txBody>
                  <a:tcPr marL="17880" marR="17880" marT="35761" marB="35761"/>
                </a:tc>
                <a:tc>
                  <a:txBody>
                    <a:bodyPr/>
                    <a:lstStyle/>
                    <a:p>
                      <a:pPr algn="ctr" fontAlgn="t" latinLnBrk="0"/>
                      <a:r>
                        <a:rPr lang="en-US" altLang="zh-CN" sz="800" b="0" dirty="0">
                          <a:effectLst/>
                        </a:rPr>
                        <a:t>2</a:t>
                      </a:r>
                      <a:endParaRPr lang="en-US" altLang="zh-CN"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Latency, Params, FLOPS, memory</a:t>
                      </a:r>
                      <a:endParaRPr lang="en-US" sz="800" b="0" dirty="0">
                        <a:effectLst/>
                        <a:latin typeface="Arial" panose="020B0604020202020204" pitchFamily="34" charset="0"/>
                      </a:endParaRPr>
                    </a:p>
                  </a:txBody>
                  <a:tcPr marL="17880" marR="17880" marT="35761" marB="35761"/>
                </a:tc>
                <a:extLst>
                  <a:ext uri="{0D108BD9-81ED-4DB2-BD59-A6C34878D82A}">
                    <a16:rowId xmlns:a16="http://schemas.microsoft.com/office/drawing/2014/main" xmlns="" val="1815341304"/>
                  </a:ext>
                </a:extLst>
              </a:tr>
              <a:tr h="297099">
                <a:tc>
                  <a:txBody>
                    <a:bodyPr/>
                    <a:lstStyle/>
                    <a:p>
                      <a:pPr algn="ctr" fontAlgn="t" latinLnBrk="0"/>
                      <a:r>
                        <a:rPr lang="en-US" altLang="zh-CN" sz="800" b="0">
                          <a:effectLst/>
                        </a:rPr>
                        <a:t>2</a:t>
                      </a:r>
                      <a:endParaRPr lang="en-US" altLang="zh-CN" sz="800" b="0">
                        <a:effectLst/>
                        <a:latin typeface="Arial" panose="020B0604020202020204" pitchFamily="34" charset="0"/>
                      </a:endParaRPr>
                    </a:p>
                  </a:txBody>
                  <a:tcPr marL="17880" marR="17880" marT="35761" marB="35761"/>
                </a:tc>
                <a:tc>
                  <a:txBody>
                    <a:bodyPr/>
                    <a:lstStyle/>
                    <a:p>
                      <a:pPr algn="l" fontAlgn="t" latinLnBrk="0"/>
                      <a:r>
                        <a:rPr lang="en-US" sz="800" b="0">
                          <a:effectLst/>
                        </a:rPr>
                        <a:t>MONAS</a:t>
                      </a:r>
                      <a:endParaRPr lang="en-US" sz="800" b="0">
                        <a:effectLst/>
                        <a:latin typeface="Arial" panose="020B0604020202020204" pitchFamily="34" charset="0"/>
                      </a:endParaRPr>
                    </a:p>
                  </a:txBody>
                  <a:tcPr marL="17880" marR="17880" marT="35761" marB="35761"/>
                </a:tc>
                <a:tc>
                  <a:txBody>
                    <a:bodyPr/>
                    <a:lstStyle/>
                    <a:p>
                      <a:pPr algn="l" fontAlgn="t" latinLnBrk="0"/>
                      <a:r>
                        <a:rPr lang="en-US" sz="800" b="0" dirty="0">
                          <a:effectLst/>
                        </a:rPr>
                        <a:t>Macro</a:t>
                      </a:r>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a:effectLst/>
                        </a:rPr>
                        <a:t>RL</a:t>
                      </a:r>
                      <a:endParaRPr lang="en-US" sz="800" b="0">
                        <a:effectLst/>
                        <a:latin typeface="Arial" panose="020B0604020202020204" pitchFamily="34" charset="0"/>
                      </a:endParaRPr>
                    </a:p>
                  </a:txBody>
                  <a:tcPr marL="17880" marR="17880" marT="35761" marB="35761"/>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7880" marR="17880" marT="35761" marB="35761"/>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7880" marR="17880" marT="35761" marB="35761"/>
                </a:tc>
                <a:tc>
                  <a:txBody>
                    <a:bodyPr/>
                    <a:lstStyle/>
                    <a:p>
                      <a:pPr algn="l" fontAlgn="t" latinLnBrk="0"/>
                      <a:r>
                        <a:rPr lang="en-US" sz="800" b="0">
                          <a:effectLst/>
                        </a:rPr>
                        <a:t>Power consumption</a:t>
                      </a:r>
                      <a:endParaRPr lang="en-US" sz="800" b="0">
                        <a:effectLst/>
                        <a:latin typeface="Arial" panose="020B0604020202020204" pitchFamily="34" charset="0"/>
                      </a:endParaRPr>
                    </a:p>
                  </a:txBody>
                  <a:tcPr marL="17880" marR="17880" marT="35761" marB="35761"/>
                </a:tc>
                <a:extLst>
                  <a:ext uri="{0D108BD9-81ED-4DB2-BD59-A6C34878D82A}">
                    <a16:rowId xmlns:a16="http://schemas.microsoft.com/office/drawing/2014/main" xmlns="" val="3830103299"/>
                  </a:ext>
                </a:extLst>
              </a:tr>
              <a:tr h="340284">
                <a:tc>
                  <a:txBody>
                    <a:bodyPr/>
                    <a:lstStyle/>
                    <a:p>
                      <a:pPr algn="ctr" fontAlgn="t" latinLnBrk="0"/>
                      <a:r>
                        <a:rPr lang="en-US" altLang="zh-CN" sz="800" b="0">
                          <a:effectLst/>
                        </a:rPr>
                        <a:t>3</a:t>
                      </a:r>
                      <a:endParaRPr lang="en-US" altLang="zh-CN" sz="800" b="0">
                        <a:effectLst/>
                        <a:latin typeface="Arial" panose="020B0604020202020204" pitchFamily="34" charset="0"/>
                      </a:endParaRPr>
                    </a:p>
                  </a:txBody>
                  <a:tcPr marL="17880" marR="17880" marT="35761" marB="35761"/>
                </a:tc>
                <a:tc>
                  <a:txBody>
                    <a:bodyPr/>
                    <a:lstStyle/>
                    <a:p>
                      <a:pPr algn="l" fontAlgn="t" latinLnBrk="0"/>
                      <a:r>
                        <a:rPr lang="en-US" sz="800" b="0" dirty="0">
                          <a:effectLst/>
                        </a:rPr>
                        <a:t>LEMONADE</a:t>
                      </a:r>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a:effectLst/>
                        </a:rPr>
                        <a:t>Macro/Micro</a:t>
                      </a:r>
                      <a:endParaRPr lang="en-US" sz="800" b="0">
                        <a:effectLst/>
                        <a:latin typeface="Arial" panose="020B0604020202020204" pitchFamily="34" charset="0"/>
                      </a:endParaRPr>
                    </a:p>
                  </a:txBody>
                  <a:tcPr marL="17880" marR="17880" marT="35761" marB="35761"/>
                </a:tc>
                <a:tc>
                  <a:txBody>
                    <a:bodyPr/>
                    <a:lstStyle/>
                    <a:p>
                      <a:pPr algn="l" fontAlgn="t" latinLnBrk="0"/>
                      <a:r>
                        <a:rPr lang="en-US" sz="800" b="0">
                          <a:effectLst/>
                        </a:rPr>
                        <a:t>EA</a:t>
                      </a:r>
                      <a:endParaRPr lang="en-US" sz="800" b="0">
                        <a:effectLst/>
                        <a:latin typeface="Arial" panose="020B0604020202020204" pitchFamily="34" charset="0"/>
                      </a:endParaRPr>
                    </a:p>
                  </a:txBody>
                  <a:tcPr marL="17880" marR="17880" marT="35761" marB="35761"/>
                </a:tc>
                <a:tc>
                  <a:txBody>
                    <a:bodyPr/>
                    <a:lstStyle/>
                    <a:p>
                      <a:pPr algn="ctr" fontAlgn="t" latinLnBrk="0"/>
                      <a:r>
                        <a:rPr lang="en-US" sz="800" b="0">
                          <a:effectLst/>
                        </a:rPr>
                        <a:t>Weight-Sharing</a:t>
                      </a:r>
                      <a:endParaRPr lang="en-US" sz="800" b="0">
                        <a:effectLst/>
                        <a:latin typeface="Arial" panose="020B0604020202020204" pitchFamily="34" charset="0"/>
                      </a:endParaRPr>
                    </a:p>
                  </a:txBody>
                  <a:tcPr marL="17880" marR="17880" marT="35761" marB="35761"/>
                </a:tc>
                <a:tc>
                  <a:txBody>
                    <a:bodyPr/>
                    <a:lstStyle/>
                    <a:p>
                      <a:pPr algn="ctr" fontAlgn="t" latinLnBrk="0"/>
                      <a:r>
                        <a:rPr lang="en-US" altLang="zh-CN" sz="800" b="0" dirty="0">
                          <a:effectLst/>
                        </a:rPr>
                        <a:t>56</a:t>
                      </a:r>
                      <a:endParaRPr lang="en-US" altLang="zh-CN"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Params</a:t>
                      </a:r>
                      <a:endParaRPr lang="en-US" sz="800" b="0" dirty="0">
                        <a:effectLst/>
                        <a:latin typeface="Arial" panose="020B0604020202020204" pitchFamily="34" charset="0"/>
                      </a:endParaRPr>
                    </a:p>
                  </a:txBody>
                  <a:tcPr marL="17880" marR="17880" marT="35761" marB="35761"/>
                </a:tc>
                <a:extLst>
                  <a:ext uri="{0D108BD9-81ED-4DB2-BD59-A6C34878D82A}">
                    <a16:rowId xmlns:a16="http://schemas.microsoft.com/office/drawing/2014/main" xmlns="" val="507101414"/>
                  </a:ext>
                </a:extLst>
              </a:tr>
              <a:tr h="340284">
                <a:tc>
                  <a:txBody>
                    <a:bodyPr/>
                    <a:lstStyle/>
                    <a:p>
                      <a:pPr algn="ctr" fontAlgn="t" latinLnBrk="0"/>
                      <a:r>
                        <a:rPr lang="en-US" altLang="zh-CN" sz="800" b="0">
                          <a:effectLst/>
                        </a:rPr>
                        <a:t>4</a:t>
                      </a:r>
                      <a:endParaRPr lang="en-US" altLang="zh-CN" sz="800" b="0">
                        <a:effectLst/>
                        <a:latin typeface="Arial" panose="020B0604020202020204" pitchFamily="34" charset="0"/>
                      </a:endParaRPr>
                    </a:p>
                  </a:txBody>
                  <a:tcPr marL="17880" marR="17880" marT="35761" marB="35761"/>
                </a:tc>
                <a:tc>
                  <a:txBody>
                    <a:bodyPr/>
                    <a:lstStyle/>
                    <a:p>
                      <a:pPr algn="l" fontAlgn="t" latinLnBrk="0"/>
                      <a:r>
                        <a:rPr lang="en-US" sz="800" b="0">
                          <a:effectLst/>
                        </a:rPr>
                        <a:t>Smithson et al.</a:t>
                      </a:r>
                      <a:endParaRPr lang="en-US" sz="800" b="0">
                        <a:effectLst/>
                        <a:latin typeface="Arial" panose="020B0604020202020204" pitchFamily="34" charset="0"/>
                      </a:endParaRPr>
                    </a:p>
                  </a:txBody>
                  <a:tcPr marL="17880" marR="17880" marT="35761" marB="35761"/>
                </a:tc>
                <a:tc>
                  <a:txBody>
                    <a:bodyPr/>
                    <a:lstStyle/>
                    <a:p>
                      <a:pPr algn="l" fontAlgn="t" latinLnBrk="0"/>
                      <a:r>
                        <a:rPr lang="en-US" sz="800" b="0">
                          <a:effectLst/>
                        </a:rPr>
                        <a:t>Macro</a:t>
                      </a:r>
                      <a:endParaRPr lang="en-US" sz="800" b="0">
                        <a:effectLst/>
                        <a:latin typeface="Arial" panose="020B0604020202020204" pitchFamily="34" charset="0"/>
                      </a:endParaRPr>
                    </a:p>
                  </a:txBody>
                  <a:tcPr marL="17880" marR="17880" marT="35761" marB="35761"/>
                </a:tc>
                <a:tc>
                  <a:txBody>
                    <a:bodyPr/>
                    <a:lstStyle/>
                    <a:p>
                      <a:pPr algn="l" fontAlgn="t" latinLnBrk="0"/>
                      <a:r>
                        <a:rPr lang="en-US" sz="800" b="0">
                          <a:effectLst/>
                        </a:rPr>
                        <a:t>EA</a:t>
                      </a:r>
                      <a:endParaRPr lang="en-US" sz="800" b="0">
                        <a:effectLst/>
                        <a:latin typeface="Arial" panose="020B0604020202020204" pitchFamily="34" charset="0"/>
                      </a:endParaRPr>
                    </a:p>
                  </a:txBody>
                  <a:tcPr marL="17880" marR="17880" marT="35761" marB="35761"/>
                </a:tc>
                <a:tc>
                  <a:txBody>
                    <a:bodyPr/>
                    <a:lstStyle/>
                    <a:p>
                      <a:pPr algn="ctr" fontAlgn="t" latinLnBrk="0"/>
                      <a:r>
                        <a:rPr lang="en-US" sz="800" b="0">
                          <a:effectLst/>
                        </a:rPr>
                        <a:t>Improved Proxy</a:t>
                      </a:r>
                      <a:endParaRPr lang="en-US" sz="800" b="0">
                        <a:effectLst/>
                        <a:latin typeface="Arial" panose="020B0604020202020204" pitchFamily="34" charset="0"/>
                      </a:endParaRPr>
                    </a:p>
                  </a:txBody>
                  <a:tcPr marL="17880" marR="17880" marT="35761" marB="35761"/>
                </a:tc>
                <a:tc>
                  <a:txBody>
                    <a:bodyPr/>
                    <a:lstStyle/>
                    <a:p>
                      <a:pPr algn="ctr" fontAlgn="t" latinLnBrk="0"/>
                      <a:r>
                        <a:rPr lang="en-US" altLang="zh-CN" sz="800" b="0" dirty="0">
                          <a:effectLst/>
                        </a:rPr>
                        <a:t>3</a:t>
                      </a:r>
                      <a:endParaRPr lang="en-US" altLang="zh-CN"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Params, FLOPS</a:t>
                      </a:r>
                      <a:endParaRPr lang="en-US" sz="800" b="0" dirty="0">
                        <a:effectLst/>
                        <a:latin typeface="Arial" panose="020B0604020202020204" pitchFamily="34" charset="0"/>
                      </a:endParaRPr>
                    </a:p>
                  </a:txBody>
                  <a:tcPr marL="17880" marR="17880" marT="35761" marB="35761"/>
                </a:tc>
                <a:extLst>
                  <a:ext uri="{0D108BD9-81ED-4DB2-BD59-A6C34878D82A}">
                    <a16:rowId xmlns:a16="http://schemas.microsoft.com/office/drawing/2014/main" xmlns="" val="48231229"/>
                  </a:ext>
                </a:extLst>
              </a:tr>
              <a:tr h="195310">
                <a:tc>
                  <a:txBody>
                    <a:bodyPr/>
                    <a:lstStyle/>
                    <a:p>
                      <a:pPr algn="ctr" fontAlgn="t" latinLnBrk="0"/>
                      <a:r>
                        <a:rPr lang="en-US" altLang="zh-CN" sz="800" b="0">
                          <a:effectLst/>
                        </a:rPr>
                        <a:t>5</a:t>
                      </a:r>
                      <a:endParaRPr lang="en-US" altLang="zh-CN" sz="800" b="0">
                        <a:effectLst/>
                        <a:latin typeface="Arial" panose="020B0604020202020204" pitchFamily="34" charset="0"/>
                      </a:endParaRPr>
                    </a:p>
                  </a:txBody>
                  <a:tcPr marL="17880" marR="17880" marT="35761" marB="35761"/>
                </a:tc>
                <a:tc>
                  <a:txBody>
                    <a:bodyPr/>
                    <a:lstStyle/>
                    <a:p>
                      <a:pPr algn="l" fontAlgn="t" latinLnBrk="0"/>
                      <a:r>
                        <a:rPr lang="en-US" sz="800" b="0" dirty="0">
                          <a:effectLst/>
                        </a:rPr>
                        <a:t>NEMO</a:t>
                      </a:r>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a:effectLst/>
                        </a:rPr>
                        <a:t>Macro</a:t>
                      </a:r>
                      <a:endParaRPr lang="en-US" sz="800" b="0">
                        <a:effectLst/>
                        <a:latin typeface="Arial" panose="020B0604020202020204" pitchFamily="34" charset="0"/>
                      </a:endParaRPr>
                    </a:p>
                  </a:txBody>
                  <a:tcPr marL="17880" marR="17880" marT="35761" marB="35761"/>
                </a:tc>
                <a:tc>
                  <a:txBody>
                    <a:bodyPr/>
                    <a:lstStyle/>
                    <a:p>
                      <a:pPr algn="l" fontAlgn="t" latinLnBrk="0"/>
                      <a:r>
                        <a:rPr lang="en-US" sz="800" b="0">
                          <a:effectLst/>
                        </a:rPr>
                        <a:t>EA</a:t>
                      </a:r>
                      <a:endParaRPr lang="en-US" sz="800" b="0">
                        <a:effectLst/>
                        <a:latin typeface="Arial" panose="020B0604020202020204" pitchFamily="34" charset="0"/>
                      </a:endParaRPr>
                    </a:p>
                  </a:txBody>
                  <a:tcPr marL="17880" marR="17880" marT="35761" marB="35761"/>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7880" marR="17880" marT="35761" marB="35761"/>
                </a:tc>
                <a:tc>
                  <a:txBody>
                    <a:bodyPr/>
                    <a:lstStyle/>
                    <a:p>
                      <a:pPr algn="ctr" fontAlgn="t" latinLnBrk="0"/>
                      <a:r>
                        <a:rPr lang="en-US" altLang="zh-CN" sz="800" b="0">
                          <a:effectLst/>
                        </a:rPr>
                        <a:t>-</a:t>
                      </a:r>
                      <a:endParaRPr lang="en-US" altLang="zh-CN" sz="800" b="0">
                        <a:effectLst/>
                        <a:latin typeface="Arial" panose="020B0604020202020204" pitchFamily="34" charset="0"/>
                      </a:endParaRPr>
                    </a:p>
                  </a:txBody>
                  <a:tcPr marL="17880" marR="17880" marT="35761" marB="35761"/>
                </a:tc>
                <a:tc>
                  <a:txBody>
                    <a:bodyPr/>
                    <a:lstStyle/>
                    <a:p>
                      <a:pPr algn="l" fontAlgn="t" latinLnBrk="0"/>
                      <a:r>
                        <a:rPr lang="en-US" sz="800" b="0">
                          <a:effectLst/>
                        </a:rPr>
                        <a:t>Latency</a:t>
                      </a:r>
                      <a:endParaRPr lang="en-US" sz="800" b="0">
                        <a:effectLst/>
                        <a:latin typeface="Arial" panose="020B0604020202020204" pitchFamily="34" charset="0"/>
                      </a:endParaRPr>
                    </a:p>
                  </a:txBody>
                  <a:tcPr marL="17880" marR="17880" marT="35761" marB="35761"/>
                </a:tc>
                <a:extLst>
                  <a:ext uri="{0D108BD9-81ED-4DB2-BD59-A6C34878D82A}">
                    <a16:rowId xmlns:a16="http://schemas.microsoft.com/office/drawing/2014/main" xmlns="" val="872665436"/>
                  </a:ext>
                </a:extLst>
              </a:tr>
              <a:tr h="630229">
                <a:tc>
                  <a:txBody>
                    <a:bodyPr/>
                    <a:lstStyle/>
                    <a:p>
                      <a:pPr algn="ctr" fontAlgn="t" latinLnBrk="0"/>
                      <a:r>
                        <a:rPr lang="en-US" altLang="zh-CN" sz="800" b="0" dirty="0">
                          <a:effectLst/>
                        </a:rPr>
                        <a:t>6</a:t>
                      </a:r>
                      <a:endParaRPr lang="en-US" altLang="zh-CN"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RENA</a:t>
                      </a:r>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Macro/Micro</a:t>
                      </a:r>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RL</a:t>
                      </a:r>
                      <a:endParaRPr lang="en-US" sz="800" b="0" dirty="0">
                        <a:effectLst/>
                        <a:latin typeface="Arial" panose="020B0604020202020204" pitchFamily="34" charset="0"/>
                      </a:endParaRPr>
                    </a:p>
                  </a:txBody>
                  <a:tcPr marL="17880" marR="17880" marT="35761" marB="35761"/>
                </a:tc>
                <a:tc>
                  <a:txBody>
                    <a:bodyPr/>
                    <a:lstStyle/>
                    <a:p>
                      <a:pPr algn="ctr" fontAlgn="t" latinLnBrk="0"/>
                      <a:r>
                        <a:rPr lang="en-US" sz="800" b="0" dirty="0">
                          <a:effectLst/>
                        </a:rPr>
                        <a:t>Weight-Sharing</a:t>
                      </a:r>
                      <a:endParaRPr lang="en-US" sz="800" b="0" dirty="0">
                        <a:effectLst/>
                        <a:latin typeface="Arial" panose="020B0604020202020204" pitchFamily="34" charset="0"/>
                      </a:endParaRPr>
                    </a:p>
                  </a:txBody>
                  <a:tcPr marL="17880" marR="17880" marT="35761" marB="35761"/>
                </a:tc>
                <a:tc>
                  <a:txBody>
                    <a:bodyPr/>
                    <a:lstStyle/>
                    <a:p>
                      <a:pPr algn="ctr" fontAlgn="t" latinLnBrk="0"/>
                      <a:r>
                        <a:rPr lang="en-US" altLang="zh-CN" sz="800" b="0" dirty="0">
                          <a:effectLst/>
                        </a:rPr>
                        <a:t>-</a:t>
                      </a:r>
                      <a:endParaRPr lang="en-US" altLang="zh-CN"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Params, FLOPS, Compute intensity</a:t>
                      </a:r>
                      <a:endParaRPr lang="en-US" sz="800" b="0" dirty="0">
                        <a:effectLst/>
                        <a:latin typeface="Arial" panose="020B0604020202020204" pitchFamily="34" charset="0"/>
                      </a:endParaRPr>
                    </a:p>
                  </a:txBody>
                  <a:tcPr marL="17880" marR="17880" marT="35761" marB="35761"/>
                </a:tc>
                <a:extLst>
                  <a:ext uri="{0D108BD9-81ED-4DB2-BD59-A6C34878D82A}">
                    <a16:rowId xmlns:a16="http://schemas.microsoft.com/office/drawing/2014/main" xmlns="" val="403678220"/>
                  </a:ext>
                </a:extLst>
              </a:tr>
              <a:tr h="368881">
                <a:tc>
                  <a:txBody>
                    <a:bodyPr/>
                    <a:lstStyle/>
                    <a:p>
                      <a:pPr algn="ctr" fontAlgn="t" latinLnBrk="0"/>
                      <a:r>
                        <a:rPr lang="en-US" altLang="zh-CN" sz="800" b="0" dirty="0">
                          <a:effectLst/>
                        </a:rPr>
                        <a:t>7</a:t>
                      </a:r>
                      <a:endParaRPr lang="en-US" altLang="zh-CN" sz="800" b="0" dirty="0">
                        <a:effectLst/>
                        <a:latin typeface="Arial" panose="020B0604020202020204" pitchFamily="34" charset="0"/>
                      </a:endParaRPr>
                    </a:p>
                  </a:txBody>
                  <a:tcPr marL="17880" marR="17880" marT="35761" marB="35761"/>
                </a:tc>
                <a:tc>
                  <a:txBody>
                    <a:bodyPr/>
                    <a:lstStyle/>
                    <a:p>
                      <a:pPr algn="l" fontAlgn="t" latinLnBrk="0"/>
                      <a:r>
                        <a:rPr lang="en-US" sz="800" b="0" dirty="0" err="1">
                          <a:effectLst/>
                        </a:rPr>
                        <a:t>MnasNet</a:t>
                      </a:r>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Micro</a:t>
                      </a:r>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RL</a:t>
                      </a:r>
                      <a:endParaRPr lang="en-US" sz="800" b="0" dirty="0">
                        <a:effectLst/>
                        <a:latin typeface="Arial" panose="020B0604020202020204" pitchFamily="34" charset="0"/>
                      </a:endParaRPr>
                    </a:p>
                  </a:txBody>
                  <a:tcPr marL="17880" marR="17880" marT="35761" marB="35761"/>
                </a:tc>
                <a:tc>
                  <a:txBody>
                    <a:bodyPr/>
                    <a:lstStyle/>
                    <a:p>
                      <a:pPr algn="ctr" fontAlgn="t" latinLnBrk="0"/>
                      <a:r>
                        <a:rPr lang="en-US" altLang="zh-CN" sz="800" b="0" dirty="0">
                          <a:effectLst/>
                        </a:rPr>
                        <a:t>-</a:t>
                      </a:r>
                      <a:endParaRPr lang="en-US" altLang="zh-CN" sz="800" b="0" dirty="0">
                        <a:effectLst/>
                        <a:latin typeface="Arial" panose="020B0604020202020204" pitchFamily="34" charset="0"/>
                      </a:endParaRPr>
                    </a:p>
                  </a:txBody>
                  <a:tcPr marL="17880" marR="17880" marT="35761" marB="35761"/>
                </a:tc>
                <a:tc>
                  <a:txBody>
                    <a:bodyPr/>
                    <a:lstStyle/>
                    <a:p>
                      <a:pPr algn="ctr" fontAlgn="t" latinLnBrk="0"/>
                      <a:r>
                        <a:rPr lang="en-US" altLang="zh-CN" sz="800" b="0" dirty="0">
                          <a:effectLst/>
                        </a:rPr>
                        <a:t>-</a:t>
                      </a:r>
                      <a:endParaRPr lang="en-US" altLang="zh-CN"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Latency</a:t>
                      </a:r>
                    </a:p>
                  </a:txBody>
                  <a:tcPr marL="17880" marR="17880" marT="35761" marB="35761"/>
                </a:tc>
                <a:extLst>
                  <a:ext uri="{0D108BD9-81ED-4DB2-BD59-A6C34878D82A}">
                    <a16:rowId xmlns:a16="http://schemas.microsoft.com/office/drawing/2014/main" xmlns="" val="3439396828"/>
                  </a:ext>
                </a:extLst>
              </a:tr>
              <a:tr h="368881">
                <a:tc>
                  <a:txBody>
                    <a:bodyPr/>
                    <a:lstStyle/>
                    <a:p>
                      <a:pPr algn="ctr" fontAlgn="t" latinLnBrk="0"/>
                      <a:r>
                        <a:rPr lang="en-US" altLang="zh-CN" sz="800" b="0" dirty="0">
                          <a:effectLst/>
                          <a:latin typeface="Arial" panose="020B0604020202020204" pitchFamily="34" charset="0"/>
                        </a:rPr>
                        <a:t>9</a:t>
                      </a:r>
                    </a:p>
                  </a:txBody>
                  <a:tcPr marL="17880" marR="17880" marT="35761" marB="35761"/>
                </a:tc>
                <a:tc>
                  <a:txBody>
                    <a:bodyPr/>
                    <a:lstStyle/>
                    <a:p>
                      <a:pPr algn="l" fontAlgn="t" latinLnBrk="0"/>
                      <a:r>
                        <a:rPr lang="en-US" sz="800" b="0" dirty="0" err="1">
                          <a:effectLst/>
                          <a:latin typeface="Arial" panose="020B0604020202020204" pitchFamily="34" charset="0"/>
                        </a:rPr>
                        <a:t>MSuNAS</a:t>
                      </a:r>
                      <a:endParaRPr lang="en-US" sz="800" b="0" dirty="0">
                        <a:effectLst/>
                        <a:latin typeface="Arial" panose="020B0604020202020204" pitchFamily="34" charset="0"/>
                      </a:endParaRPr>
                    </a:p>
                  </a:txBody>
                  <a:tcPr marL="17880" marR="17880" marT="35761" marB="35761"/>
                </a:tc>
                <a:tc>
                  <a:txBody>
                    <a:bodyPr/>
                    <a:lstStyle/>
                    <a:p>
                      <a:pPr algn="l" fontAlgn="t" latinLnBrk="0"/>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latin typeface="Arial" panose="020B0604020202020204" pitchFamily="34" charset="0"/>
                        </a:rPr>
                        <a:t>EA</a:t>
                      </a:r>
                    </a:p>
                  </a:txBody>
                  <a:tcPr marL="17880" marR="17880" marT="35761" marB="35761"/>
                </a:tc>
                <a:tc>
                  <a:txBody>
                    <a:bodyPr/>
                    <a:lstStyle/>
                    <a:p>
                      <a:pPr algn="ctr" fontAlgn="t" latinLnBrk="0"/>
                      <a:r>
                        <a:rPr lang="en-US" altLang="zh-CN" sz="800" b="0" dirty="0">
                          <a:effectLst/>
                        </a:rPr>
                        <a:t>Weight-Sharing</a:t>
                      </a:r>
                      <a:endParaRPr lang="en-US" altLang="zh-CN" sz="800" b="0" dirty="0">
                        <a:effectLst/>
                        <a:latin typeface="Arial" panose="020B0604020202020204" pitchFamily="34" charset="0"/>
                      </a:endParaRPr>
                    </a:p>
                  </a:txBody>
                  <a:tcPr marL="17880" marR="17880" marT="35761" marB="35761"/>
                </a:tc>
                <a:tc>
                  <a:txBody>
                    <a:bodyPr/>
                    <a:lstStyle/>
                    <a:p>
                      <a:pPr algn="ctr" fontAlgn="t" latinLnBrk="0"/>
                      <a:endParaRPr lang="en-US" altLang="zh-CN" sz="800" b="0" dirty="0">
                        <a:effectLst/>
                        <a:latin typeface="Arial" panose="020B0604020202020204" pitchFamily="34" charset="0"/>
                      </a:endParaRPr>
                    </a:p>
                  </a:txBody>
                  <a:tcPr marL="17880" marR="17880" marT="35761" marB="35761"/>
                </a:tc>
                <a:tc>
                  <a:txBody>
                    <a:bodyPr/>
                    <a:lstStyle/>
                    <a:p>
                      <a:pPr algn="l" fontAlgn="t" latinLnBrk="0"/>
                      <a:endParaRPr lang="en-US" sz="800" b="0" dirty="0">
                        <a:effectLst/>
                      </a:endParaRPr>
                    </a:p>
                  </a:txBody>
                  <a:tcPr marL="17880" marR="17880" marT="35761" marB="35761"/>
                </a:tc>
                <a:extLst>
                  <a:ext uri="{0D108BD9-81ED-4DB2-BD59-A6C34878D82A}">
                    <a16:rowId xmlns:a16="http://schemas.microsoft.com/office/drawing/2014/main" xmlns="" val="3068427130"/>
                  </a:ext>
                </a:extLst>
              </a:tr>
              <a:tr h="182240">
                <a:tc>
                  <a:txBody>
                    <a:bodyPr/>
                    <a:lstStyle/>
                    <a:p>
                      <a:pPr algn="ctr" fontAlgn="t" latinLnBrk="0"/>
                      <a:r>
                        <a:rPr lang="en-US" altLang="zh-CN" sz="800" b="0" dirty="0">
                          <a:effectLst/>
                          <a:latin typeface="Arial" panose="020B0604020202020204" pitchFamily="34" charset="0"/>
                        </a:rPr>
                        <a:t>8</a:t>
                      </a:r>
                    </a:p>
                  </a:txBody>
                  <a:tcPr marL="17880" marR="17880" marT="35761" marB="35761"/>
                </a:tc>
                <a:tc>
                  <a:txBody>
                    <a:bodyPr/>
                    <a:lstStyle/>
                    <a:p>
                      <a:pPr algn="l" fontAlgn="t" latinLnBrk="0"/>
                      <a:r>
                        <a:rPr lang="en-US" sz="800" b="0" dirty="0">
                          <a:effectLst/>
                          <a:latin typeface="Arial" panose="020B0604020202020204" pitchFamily="34" charset="0"/>
                        </a:rPr>
                        <a:t>NSGA-N</a:t>
                      </a:r>
                      <a:r>
                        <a:rPr lang="en-US" altLang="zh-CN" sz="800" b="0" dirty="0">
                          <a:effectLst/>
                          <a:latin typeface="Arial" panose="020B0604020202020204" pitchFamily="34" charset="0"/>
                        </a:rPr>
                        <a:t>et</a:t>
                      </a:r>
                      <a:endParaRPr lang="en-US" sz="800" b="0" dirty="0">
                        <a:effectLst/>
                        <a:latin typeface="Arial" panose="020B0604020202020204" pitchFamily="34" charset="0"/>
                      </a:endParaRPr>
                    </a:p>
                  </a:txBody>
                  <a:tcPr marL="17880" marR="17880" marT="35761" marB="35761"/>
                </a:tc>
                <a:tc>
                  <a:txBody>
                    <a:bodyPr/>
                    <a:lstStyle/>
                    <a:p>
                      <a:pPr algn="l" fontAlgn="t" latinLnBrk="0"/>
                      <a:endParaRPr lang="en-US"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latin typeface="Arial" panose="020B0604020202020204" pitchFamily="34" charset="0"/>
                        </a:rPr>
                        <a:t>EA</a:t>
                      </a:r>
                    </a:p>
                  </a:txBody>
                  <a:tcPr marL="17880" marR="17880" marT="35761" marB="35761"/>
                </a:tc>
                <a:tc>
                  <a:txBody>
                    <a:bodyPr/>
                    <a:lstStyle/>
                    <a:p>
                      <a:pPr algn="ctr" fontAlgn="t" latinLnBrk="0"/>
                      <a:endParaRPr lang="en-US" altLang="zh-CN" sz="800" b="0" dirty="0">
                        <a:effectLst/>
                        <a:latin typeface="Arial" panose="020B0604020202020204" pitchFamily="34" charset="0"/>
                      </a:endParaRPr>
                    </a:p>
                  </a:txBody>
                  <a:tcPr marL="17880" marR="17880" marT="35761" marB="35761"/>
                </a:tc>
                <a:tc>
                  <a:txBody>
                    <a:bodyPr/>
                    <a:lstStyle/>
                    <a:p>
                      <a:pPr algn="ctr" fontAlgn="t" latinLnBrk="0"/>
                      <a:endParaRPr lang="en-US" altLang="zh-CN" sz="800" b="0" dirty="0">
                        <a:effectLst/>
                        <a:latin typeface="Arial" panose="020B0604020202020204" pitchFamily="34" charset="0"/>
                      </a:endParaRPr>
                    </a:p>
                  </a:txBody>
                  <a:tcPr marL="17880" marR="17880" marT="35761" marB="35761"/>
                </a:tc>
                <a:tc>
                  <a:txBody>
                    <a:bodyPr/>
                    <a:lstStyle/>
                    <a:p>
                      <a:pPr algn="l" fontAlgn="t" latinLnBrk="0"/>
                      <a:r>
                        <a:rPr lang="en-US" sz="800" b="0" dirty="0">
                          <a:effectLst/>
                        </a:rPr>
                        <a:t>FLOPs</a:t>
                      </a:r>
                    </a:p>
                  </a:txBody>
                  <a:tcPr marL="17880" marR="17880" marT="35761" marB="35761"/>
                </a:tc>
                <a:extLst>
                  <a:ext uri="{0D108BD9-81ED-4DB2-BD59-A6C34878D82A}">
                    <a16:rowId xmlns:a16="http://schemas.microsoft.com/office/drawing/2014/main" xmlns="" val="980756456"/>
                  </a:ext>
                </a:extLst>
              </a:tr>
            </a:tbl>
          </a:graphicData>
        </a:graphic>
      </p:graphicFrame>
      <p:pic>
        <p:nvPicPr>
          <p:cNvPr id="2" name="图片 1">
            <a:extLst>
              <a:ext uri="{FF2B5EF4-FFF2-40B4-BE49-F238E27FC236}">
                <a16:creationId xmlns:a16="http://schemas.microsoft.com/office/drawing/2014/main" xmlns="" id="{720004F4-0521-4892-822B-6F612F0BCC76}"/>
              </a:ext>
            </a:extLst>
          </p:cNvPr>
          <p:cNvPicPr>
            <a:picLocks noChangeAspect="1"/>
          </p:cNvPicPr>
          <p:nvPr/>
        </p:nvPicPr>
        <p:blipFill>
          <a:blip r:embed="rId2"/>
          <a:stretch>
            <a:fillRect/>
          </a:stretch>
        </p:blipFill>
        <p:spPr>
          <a:xfrm>
            <a:off x="106935" y="3880022"/>
            <a:ext cx="6442239" cy="2977978"/>
          </a:xfrm>
          <a:prstGeom prst="rect">
            <a:avLst/>
          </a:prstGeom>
        </p:spPr>
      </p:pic>
    </p:spTree>
    <p:extLst>
      <p:ext uri="{BB962C8B-B14F-4D97-AF65-F5344CB8AC3E}">
        <p14:creationId xmlns:p14="http://schemas.microsoft.com/office/powerpoint/2010/main" val="2617828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EB60178-CEC4-47A0-B131-74B5C67E5474}"/>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xmlns="" id="{EB8A168C-CAB9-4814-95B8-AB5797615801}"/>
              </a:ext>
            </a:extLst>
          </p:cNvPr>
          <p:cNvSpPr>
            <a:spLocks noGrp="1"/>
          </p:cNvSpPr>
          <p:nvPr>
            <p:ph idx="1"/>
          </p:nvPr>
        </p:nvSpPr>
        <p:spPr/>
        <p:txBody>
          <a:bodyPr/>
          <a:lstStyle/>
          <a:p>
            <a:r>
              <a:rPr lang="zh-CN" altLang="en-US" dirty="0"/>
              <a:t>关注模型压缩</a:t>
            </a:r>
            <a:endParaRPr lang="en-US" altLang="zh-CN" dirty="0"/>
          </a:p>
          <a:p>
            <a:r>
              <a:rPr lang="zh-CN" altLang="en-US" dirty="0"/>
              <a:t>关注</a:t>
            </a:r>
            <a:r>
              <a:rPr lang="en-US" altLang="zh-CN" dirty="0"/>
              <a:t>MO-NAS</a:t>
            </a:r>
          </a:p>
          <a:p>
            <a:r>
              <a:rPr lang="zh-CN" altLang="en-US" dirty="0"/>
              <a:t>关注</a:t>
            </a:r>
            <a:r>
              <a:rPr lang="en-US" altLang="zh-CN" dirty="0" err="1"/>
              <a:t>TinyML</a:t>
            </a:r>
            <a:endParaRPr lang="en-US" altLang="zh-CN" dirty="0"/>
          </a:p>
          <a:p>
            <a:endParaRPr lang="zh-CN" altLang="en-US" dirty="0"/>
          </a:p>
        </p:txBody>
      </p:sp>
      <p:pic>
        <p:nvPicPr>
          <p:cNvPr id="4" name="图片 3">
            <a:extLst>
              <a:ext uri="{FF2B5EF4-FFF2-40B4-BE49-F238E27FC236}">
                <a16:creationId xmlns:a16="http://schemas.microsoft.com/office/drawing/2014/main" xmlns="" id="{F1D28058-D6ED-4853-A2E0-84C6B61DE317}"/>
              </a:ext>
            </a:extLst>
          </p:cNvPr>
          <p:cNvPicPr>
            <a:picLocks noChangeAspect="1"/>
          </p:cNvPicPr>
          <p:nvPr/>
        </p:nvPicPr>
        <p:blipFill>
          <a:blip r:embed="rId2"/>
          <a:stretch>
            <a:fillRect/>
          </a:stretch>
        </p:blipFill>
        <p:spPr>
          <a:xfrm>
            <a:off x="4930776" y="681037"/>
            <a:ext cx="6423024" cy="4442208"/>
          </a:xfrm>
          <a:prstGeom prst="rect">
            <a:avLst/>
          </a:prstGeom>
        </p:spPr>
      </p:pic>
      <p:pic>
        <p:nvPicPr>
          <p:cNvPr id="5" name="图片 4">
            <a:extLst>
              <a:ext uri="{FF2B5EF4-FFF2-40B4-BE49-F238E27FC236}">
                <a16:creationId xmlns:a16="http://schemas.microsoft.com/office/drawing/2014/main" xmlns="" id="{455D8144-7E4F-42CA-8579-010F5C5E2BF3}"/>
              </a:ext>
            </a:extLst>
          </p:cNvPr>
          <p:cNvPicPr>
            <a:picLocks noChangeAspect="1"/>
          </p:cNvPicPr>
          <p:nvPr/>
        </p:nvPicPr>
        <p:blipFill>
          <a:blip r:embed="rId3"/>
          <a:stretch>
            <a:fillRect/>
          </a:stretch>
        </p:blipFill>
        <p:spPr>
          <a:xfrm>
            <a:off x="0" y="3829914"/>
            <a:ext cx="4066811" cy="3242152"/>
          </a:xfrm>
          <a:prstGeom prst="rect">
            <a:avLst/>
          </a:prstGeom>
        </p:spPr>
      </p:pic>
      <p:pic>
        <p:nvPicPr>
          <p:cNvPr id="6" name="图片 5">
            <a:extLst>
              <a:ext uri="{FF2B5EF4-FFF2-40B4-BE49-F238E27FC236}">
                <a16:creationId xmlns:a16="http://schemas.microsoft.com/office/drawing/2014/main" xmlns="" id="{76D688B8-008C-41F7-8A77-C45B4479F133}"/>
              </a:ext>
            </a:extLst>
          </p:cNvPr>
          <p:cNvPicPr>
            <a:picLocks noChangeAspect="1"/>
          </p:cNvPicPr>
          <p:nvPr/>
        </p:nvPicPr>
        <p:blipFill>
          <a:blip r:embed="rId4"/>
          <a:stretch>
            <a:fillRect/>
          </a:stretch>
        </p:blipFill>
        <p:spPr>
          <a:xfrm>
            <a:off x="5708881" y="5185755"/>
            <a:ext cx="4417459" cy="2814019"/>
          </a:xfrm>
          <a:prstGeom prst="rect">
            <a:avLst/>
          </a:prstGeom>
        </p:spPr>
      </p:pic>
    </p:spTree>
    <p:extLst>
      <p:ext uri="{BB962C8B-B14F-4D97-AF65-F5344CB8AC3E}">
        <p14:creationId xmlns:p14="http://schemas.microsoft.com/office/powerpoint/2010/main" val="1926241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AA6FABD-1918-428A-8D25-73B2C09DF46B}"/>
              </a:ext>
            </a:extLst>
          </p:cNvPr>
          <p:cNvSpPr>
            <a:spLocks noGrp="1"/>
          </p:cNvSpPr>
          <p:nvPr>
            <p:ph type="title"/>
          </p:nvPr>
        </p:nvSpPr>
        <p:spPr/>
        <p:txBody>
          <a:bodyPr>
            <a:normAutofit/>
          </a:bodyPr>
          <a:lstStyle/>
          <a:p>
            <a:r>
              <a:rPr lang="en-US" altLang="zh-CN" sz="3600" b="1" kern="1800" dirty="0">
                <a:effectLst/>
                <a:latin typeface="宋体" panose="02010600030101010101" pitchFamily="2" charset="-122"/>
                <a:cs typeface="宋体" panose="02010600030101010101" pitchFamily="2" charset="-122"/>
              </a:rPr>
              <a:t>5</a:t>
            </a:r>
            <a:r>
              <a:rPr lang="zh-CN" altLang="en-US" sz="3600" b="1" kern="1800" dirty="0">
                <a:effectLst/>
                <a:latin typeface="宋体" panose="02010600030101010101" pitchFamily="2" charset="-122"/>
                <a:cs typeface="宋体" panose="02010600030101010101" pitchFamily="2" charset="-122"/>
              </a:rPr>
              <a:t>、</a:t>
            </a:r>
            <a:r>
              <a:rPr lang="en-US" altLang="zh-CN" sz="3600" b="1" kern="1800" dirty="0">
                <a:effectLst/>
                <a:latin typeface="宋体" panose="02010600030101010101" pitchFamily="2" charset="-122"/>
                <a:cs typeface="宋体" panose="02010600030101010101" pitchFamily="2" charset="-122"/>
              </a:rPr>
              <a:t>NAS</a:t>
            </a:r>
            <a:r>
              <a:rPr lang="zh-CN" altLang="zh-CN" sz="3600" b="1" kern="1800" dirty="0">
                <a:effectLst/>
                <a:ea typeface="宋体" panose="02010600030101010101" pitchFamily="2" charset="-122"/>
                <a:cs typeface="宋体" panose="02010600030101010101" pitchFamily="2" charset="-122"/>
              </a:rPr>
              <a:t>的应用</a:t>
            </a:r>
            <a:endParaRPr lang="zh-CN" altLang="en-US" sz="7200" dirty="0"/>
          </a:p>
        </p:txBody>
      </p:sp>
      <p:pic>
        <p:nvPicPr>
          <p:cNvPr id="5" name="图片 4">
            <a:extLst>
              <a:ext uri="{FF2B5EF4-FFF2-40B4-BE49-F238E27FC236}">
                <a16:creationId xmlns:a16="http://schemas.microsoft.com/office/drawing/2014/main" xmlns="" id="{531667DF-31C6-46D9-BB24-30DC4E6F388E}"/>
              </a:ext>
            </a:extLst>
          </p:cNvPr>
          <p:cNvPicPr>
            <a:picLocks noChangeAspect="1"/>
          </p:cNvPicPr>
          <p:nvPr/>
        </p:nvPicPr>
        <p:blipFill rotWithShape="1">
          <a:blip r:embed="rId3"/>
          <a:srcRect t="16177"/>
          <a:stretch/>
        </p:blipFill>
        <p:spPr>
          <a:xfrm>
            <a:off x="1089502" y="1983075"/>
            <a:ext cx="10250199" cy="4753640"/>
          </a:xfrm>
          <a:prstGeom prst="rect">
            <a:avLst/>
          </a:prstGeom>
        </p:spPr>
      </p:pic>
      <p:sp>
        <p:nvSpPr>
          <p:cNvPr id="3" name="文本框 2">
            <a:extLst>
              <a:ext uri="{FF2B5EF4-FFF2-40B4-BE49-F238E27FC236}">
                <a16:creationId xmlns:a16="http://schemas.microsoft.com/office/drawing/2014/main" xmlns="" id="{84B9F6A4-9554-47B6-AC03-DF62DB430972}"/>
              </a:ext>
            </a:extLst>
          </p:cNvPr>
          <p:cNvSpPr txBox="1"/>
          <p:nvPr/>
        </p:nvSpPr>
        <p:spPr>
          <a:xfrm>
            <a:off x="2960974" y="1398300"/>
            <a:ext cx="6270050" cy="584775"/>
          </a:xfrm>
          <a:prstGeom prst="rect">
            <a:avLst/>
          </a:prstGeom>
          <a:noFill/>
        </p:spPr>
        <p:txBody>
          <a:bodyPr wrap="none" rtlCol="0">
            <a:spAutoFit/>
          </a:bodyPr>
          <a:lstStyle/>
          <a:p>
            <a:r>
              <a:rPr lang="en-US" altLang="zh-CN" sz="3200" b="1" dirty="0">
                <a:solidFill>
                  <a:srgbClr val="C00000"/>
                </a:solidFill>
                <a:latin typeface="微软雅黑" panose="020B0503020204020204" pitchFamily="34" charset="-122"/>
                <a:ea typeface="微软雅黑" panose="020B0503020204020204" pitchFamily="34" charset="-122"/>
              </a:rPr>
              <a:t>NAS has Various Applications</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646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 Semantic Segmentation</a:t>
            </a:r>
            <a:endParaRPr lang="zh-CN" altLang="en-US" sz="2800" b="1" dirty="0"/>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716982" y="6334779"/>
            <a:ext cx="4475018" cy="738664"/>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Chen LC </a:t>
            </a:r>
            <a:r>
              <a:rPr lang="en-US" altLang="zh-CN" sz="1400" i="1" dirty="0">
                <a:solidFill>
                  <a:schemeClr val="bg1">
                    <a:lumMod val="95000"/>
                  </a:schemeClr>
                </a:solidFill>
                <a:latin typeface="Roboto-Italic"/>
              </a:rPr>
              <a:t>et al. Searching for Efficient </a:t>
            </a:r>
            <a:r>
              <a:rPr lang="en-US" altLang="zh-CN" sz="1400" i="1" dirty="0" smtClean="0">
                <a:solidFill>
                  <a:schemeClr val="bg1">
                    <a:lumMod val="95000"/>
                  </a:schemeClr>
                </a:solidFill>
                <a:latin typeface="Roboto-Italic"/>
              </a:rPr>
              <a:t>Multi-Scale</a:t>
            </a:r>
            <a:r>
              <a:rPr lang="zh-CN" altLang="en-US" sz="1400" i="1" dirty="0" smtClean="0">
                <a:solidFill>
                  <a:schemeClr val="bg1">
                    <a:lumMod val="95000"/>
                  </a:schemeClr>
                </a:solidFill>
                <a:latin typeface="Roboto-Italic"/>
              </a:rPr>
              <a:t>，</a:t>
            </a:r>
            <a:r>
              <a:rPr lang="en-US" altLang="zh-CN" sz="1400" i="1" dirty="0" smtClean="0">
                <a:solidFill>
                  <a:schemeClr val="bg1">
                    <a:lumMod val="95000"/>
                  </a:schemeClr>
                </a:solidFill>
                <a:latin typeface="Roboto-Italic"/>
              </a:rPr>
              <a:t>NIPS,2018</a:t>
            </a:r>
            <a:endParaRPr lang="en-US" altLang="zh-CN" sz="1400" i="1" dirty="0">
              <a:solidFill>
                <a:schemeClr val="bg1">
                  <a:lumMod val="95000"/>
                </a:schemeClr>
              </a:solidFill>
              <a:latin typeface="Roboto-Italic"/>
            </a:endParaRPr>
          </a:p>
          <a:p>
            <a:r>
              <a:rPr lang="en-US" altLang="zh-CN" sz="1400" i="1" dirty="0">
                <a:solidFill>
                  <a:schemeClr val="bg1">
                    <a:lumMod val="95000"/>
                  </a:schemeClr>
                </a:solidFill>
                <a:latin typeface="Roboto-Italic"/>
              </a:rPr>
              <a:t>Architectures for Dense Image Prediction</a:t>
            </a:r>
            <a:r>
              <a:rPr lang="en-US" altLang="zh-CN" sz="1400" dirty="0">
                <a:solidFill>
                  <a:schemeClr val="bg1">
                    <a:lumMod val="95000"/>
                  </a:schemeClr>
                </a:solidFill>
                <a:latin typeface="Roboto-Italic"/>
              </a:rPr>
              <a:t>, </a:t>
            </a:r>
            <a:r>
              <a:rPr lang="en-US" altLang="zh-CN" sz="1400" i="1" dirty="0">
                <a:solidFill>
                  <a:schemeClr val="bg1">
                    <a:lumMod val="95000"/>
                  </a:schemeClr>
                </a:solidFill>
                <a:latin typeface="Roboto-Italic"/>
              </a:rPr>
              <a:t>2018.</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70" y="129572"/>
            <a:ext cx="4243802" cy="523220"/>
          </a:xfrm>
          <a:prstGeom prst="rect">
            <a:avLst/>
          </a:prstGeom>
          <a:noFill/>
        </p:spPr>
        <p:txBody>
          <a:bodyPr wrap="square">
            <a:spAutoFit/>
          </a:bodyPr>
          <a:lstStyle/>
          <a:p>
            <a:r>
              <a:rPr lang="en-US" altLang="zh-CN" sz="2800" b="1" i="0" dirty="0">
                <a:solidFill>
                  <a:schemeClr val="bg1"/>
                </a:solidFill>
                <a:effectLst/>
                <a:latin typeface="PingFang SC"/>
              </a:rPr>
              <a:t>DPC</a:t>
            </a:r>
            <a:r>
              <a:rPr lang="en-US" altLang="zh-CN" sz="2800" b="1" dirty="0">
                <a:solidFill>
                  <a:schemeClr val="bg1"/>
                </a:solidFill>
                <a:latin typeface="Calibri" charset="0"/>
                <a:ea typeface="+mj-ea"/>
                <a:cs typeface="Calibri Light" panose="020F0302020204030204" pitchFamily="34" charset="0"/>
              </a:rPr>
              <a:t> [7]—Google</a:t>
            </a: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674094" y="682020"/>
            <a:ext cx="4560794" cy="5570756"/>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400" dirty="0">
                <a:solidFill>
                  <a:srgbClr val="FF0000"/>
                </a:solidFill>
              </a:rPr>
              <a:t>370 GPUs over one week.</a:t>
            </a:r>
            <a:endParaRPr lang="en-US" altLang="zh-CN" sz="2400" dirty="0" smtClean="0">
              <a:solidFill>
                <a:srgbClr val="FF0000"/>
              </a:solidFill>
            </a:endParaRPr>
          </a:p>
          <a:p>
            <a:pPr marL="285750" indent="-285750" algn="just">
              <a:spcBef>
                <a:spcPts val="600"/>
              </a:spcBef>
              <a:buFont typeface="Arial" panose="020B0604020202020204" pitchFamily="34" charset="0"/>
              <a:buChar char="•"/>
            </a:pPr>
            <a:r>
              <a:rPr lang="en-US" altLang="zh-CN" sz="2400" dirty="0" smtClean="0">
                <a:solidFill>
                  <a:schemeClr val="bg1"/>
                </a:solidFill>
              </a:rPr>
              <a:t>the </a:t>
            </a:r>
            <a:r>
              <a:rPr lang="en-US" altLang="zh-CN" sz="2400" dirty="0">
                <a:solidFill>
                  <a:schemeClr val="bg1"/>
                </a:solidFill>
              </a:rPr>
              <a:t>construction of a recursive search space leveraging innovations in the Semantic Segmentation</a:t>
            </a:r>
          </a:p>
          <a:p>
            <a:pPr marL="285750" indent="-285750" algn="just">
              <a:spcBef>
                <a:spcPts val="600"/>
              </a:spcBef>
              <a:buFont typeface="Arial" panose="020B0604020202020204" pitchFamily="34" charset="0"/>
              <a:buChar char="•"/>
            </a:pPr>
            <a:r>
              <a:rPr lang="en-US" altLang="zh-CN" sz="2400" dirty="0" smtClean="0">
                <a:solidFill>
                  <a:schemeClr val="bg1"/>
                </a:solidFill>
              </a:rPr>
              <a:t>the </a:t>
            </a:r>
            <a:r>
              <a:rPr lang="en-US" altLang="zh-CN" sz="2400" dirty="0">
                <a:solidFill>
                  <a:schemeClr val="bg1"/>
                </a:solidFill>
              </a:rPr>
              <a:t>construction of a fast proxy </a:t>
            </a:r>
            <a:r>
              <a:rPr lang="en-US" altLang="zh-CN" sz="2400" dirty="0" smtClean="0">
                <a:solidFill>
                  <a:schemeClr val="bg1"/>
                </a:solidFill>
              </a:rPr>
              <a:t>predictive of </a:t>
            </a:r>
            <a:r>
              <a:rPr lang="en-US" altLang="zh-CN" sz="2400" dirty="0">
                <a:solidFill>
                  <a:schemeClr val="bg1"/>
                </a:solidFill>
              </a:rPr>
              <a:t>the large-scale </a:t>
            </a:r>
            <a:r>
              <a:rPr lang="en-US" altLang="zh-CN" sz="2400" dirty="0" smtClean="0">
                <a:solidFill>
                  <a:schemeClr val="bg1"/>
                </a:solidFill>
              </a:rPr>
              <a:t>task</a:t>
            </a:r>
          </a:p>
          <a:p>
            <a:pPr marL="285750" indent="-285750" algn="just">
              <a:spcBef>
                <a:spcPts val="600"/>
              </a:spcBef>
              <a:buFont typeface="Arial" panose="020B0604020202020204" pitchFamily="34" charset="0"/>
              <a:buChar char="•"/>
            </a:pPr>
            <a:r>
              <a:rPr lang="en-US" altLang="zh-CN" sz="2400" dirty="0">
                <a:solidFill>
                  <a:schemeClr val="bg1"/>
                </a:solidFill>
              </a:rPr>
              <a:t> surpasses human-invented </a:t>
            </a:r>
            <a:r>
              <a:rPr lang="en-US" altLang="zh-CN" sz="2400" dirty="0" smtClean="0">
                <a:solidFill>
                  <a:schemeClr val="bg1"/>
                </a:solidFill>
              </a:rPr>
              <a:t>architectures across </a:t>
            </a:r>
            <a:r>
              <a:rPr lang="en-US" altLang="zh-CN" sz="2400" dirty="0">
                <a:solidFill>
                  <a:schemeClr val="bg1"/>
                </a:solidFill>
              </a:rPr>
              <a:t>three Semantic </a:t>
            </a:r>
            <a:r>
              <a:rPr lang="en-US" altLang="zh-CN" sz="2400" dirty="0" smtClean="0">
                <a:solidFill>
                  <a:schemeClr val="bg1"/>
                </a:solidFill>
              </a:rPr>
              <a:t>Segmentation tasks</a:t>
            </a:r>
          </a:p>
          <a:p>
            <a:pPr marL="285750" indent="-285750" algn="just">
              <a:spcBef>
                <a:spcPts val="600"/>
              </a:spcBef>
              <a:buFont typeface="Arial" panose="020B0604020202020204" pitchFamily="34" charset="0"/>
              <a:buChar char="•"/>
            </a:pPr>
            <a:r>
              <a:rPr lang="en-US" altLang="zh-CN" sz="2400" dirty="0">
                <a:solidFill>
                  <a:schemeClr val="bg1"/>
                </a:solidFill>
              </a:rPr>
              <a:t> requiring half of the parameters </a:t>
            </a:r>
            <a:r>
              <a:rPr lang="en-US" altLang="zh-CN" sz="2400" dirty="0" smtClean="0">
                <a:solidFill>
                  <a:schemeClr val="bg1"/>
                </a:solidFill>
              </a:rPr>
              <a:t>and 38</a:t>
            </a:r>
            <a:r>
              <a:rPr lang="en-US" altLang="zh-CN" sz="2400" dirty="0">
                <a:solidFill>
                  <a:schemeClr val="bg1"/>
                </a:solidFill>
              </a:rPr>
              <a:t>% of the computational demand</a:t>
            </a:r>
            <a:endParaRPr lang="en-US" altLang="zh-CN" sz="2400" dirty="0">
              <a:solidFill>
                <a:schemeClr val="bg1"/>
              </a:solidFill>
            </a:endParaRPr>
          </a:p>
        </p:txBody>
      </p:sp>
      <p:pic>
        <p:nvPicPr>
          <p:cNvPr id="4" name="图片 3">
            <a:extLst>
              <a:ext uri="{FF2B5EF4-FFF2-40B4-BE49-F238E27FC236}">
                <a16:creationId xmlns:a16="http://schemas.microsoft.com/office/drawing/2014/main" xmlns="" id="{8E4C9162-9032-42B9-A101-531B0D4E4CA0}"/>
              </a:ext>
            </a:extLst>
          </p:cNvPr>
          <p:cNvPicPr>
            <a:picLocks noChangeAspect="1"/>
          </p:cNvPicPr>
          <p:nvPr/>
        </p:nvPicPr>
        <p:blipFill>
          <a:blip r:embed="rId3"/>
          <a:stretch>
            <a:fillRect/>
          </a:stretch>
        </p:blipFill>
        <p:spPr>
          <a:xfrm>
            <a:off x="15155" y="843486"/>
            <a:ext cx="3711417" cy="2585513"/>
          </a:xfrm>
          <a:prstGeom prst="rect">
            <a:avLst/>
          </a:prstGeom>
        </p:spPr>
      </p:pic>
      <p:grpSp>
        <p:nvGrpSpPr>
          <p:cNvPr id="10" name="组合 9">
            <a:extLst>
              <a:ext uri="{FF2B5EF4-FFF2-40B4-BE49-F238E27FC236}">
                <a16:creationId xmlns:a16="http://schemas.microsoft.com/office/drawing/2014/main" xmlns="" id="{0B486368-75A2-410B-A524-EEC719E4F845}"/>
              </a:ext>
            </a:extLst>
          </p:cNvPr>
          <p:cNvGrpSpPr/>
          <p:nvPr/>
        </p:nvGrpSpPr>
        <p:grpSpPr>
          <a:xfrm>
            <a:off x="3684122" y="698215"/>
            <a:ext cx="4022753" cy="3182346"/>
            <a:chOff x="607" y="3619695"/>
            <a:chExt cx="4022753" cy="3182346"/>
          </a:xfrm>
        </p:grpSpPr>
        <p:pic>
          <p:nvPicPr>
            <p:cNvPr id="5" name="图片 4">
              <a:extLst>
                <a:ext uri="{FF2B5EF4-FFF2-40B4-BE49-F238E27FC236}">
                  <a16:creationId xmlns:a16="http://schemas.microsoft.com/office/drawing/2014/main" xmlns="" id="{60DCA085-628E-49C8-872E-5C7DDE0C3FF1}"/>
                </a:ext>
              </a:extLst>
            </p:cNvPr>
            <p:cNvPicPr>
              <a:picLocks noChangeAspect="1"/>
            </p:cNvPicPr>
            <p:nvPr/>
          </p:nvPicPr>
          <p:blipFill>
            <a:blip r:embed="rId4"/>
            <a:stretch>
              <a:fillRect/>
            </a:stretch>
          </p:blipFill>
          <p:spPr>
            <a:xfrm>
              <a:off x="607" y="3619695"/>
              <a:ext cx="4022753" cy="2585513"/>
            </a:xfrm>
            <a:prstGeom prst="rect">
              <a:avLst/>
            </a:prstGeom>
          </p:spPr>
        </p:pic>
        <p:sp>
          <p:nvSpPr>
            <p:cNvPr id="12" name="文本框 11">
              <a:extLst>
                <a:ext uri="{FF2B5EF4-FFF2-40B4-BE49-F238E27FC236}">
                  <a16:creationId xmlns:a16="http://schemas.microsoft.com/office/drawing/2014/main" xmlns="" id="{3B805432-C1D5-414E-B8B3-B862E12F1E4C}"/>
                </a:ext>
              </a:extLst>
            </p:cNvPr>
            <p:cNvSpPr txBox="1"/>
            <p:nvPr/>
          </p:nvSpPr>
          <p:spPr>
            <a:xfrm>
              <a:off x="103847" y="6278821"/>
              <a:ext cx="2088912" cy="523220"/>
            </a:xfrm>
            <a:prstGeom prst="rect">
              <a:avLst/>
            </a:prstGeom>
            <a:noFill/>
          </p:spPr>
          <p:txBody>
            <a:bodyPr wrap="square">
              <a:spAutoFit/>
            </a:bodyPr>
            <a:lstStyle/>
            <a:p>
              <a:pPr algn="ctr"/>
              <a:r>
                <a:rPr lang="en-US" altLang="zh-CN" sz="1400" dirty="0"/>
                <a:t>Schematic diagram of</a:t>
              </a:r>
            </a:p>
            <a:p>
              <a:pPr algn="ctr"/>
              <a:r>
                <a:rPr lang="en-US" altLang="zh-CN" sz="1400" dirty="0"/>
                <a:t> top ranked DPC </a:t>
              </a:r>
              <a:endParaRPr lang="zh-CN" altLang="en-US" sz="1400" dirty="0"/>
            </a:p>
          </p:txBody>
        </p:sp>
        <p:sp>
          <p:nvSpPr>
            <p:cNvPr id="14" name="文本框 13">
              <a:extLst>
                <a:ext uri="{FF2B5EF4-FFF2-40B4-BE49-F238E27FC236}">
                  <a16:creationId xmlns:a16="http://schemas.microsoft.com/office/drawing/2014/main" xmlns="" id="{D23569B1-A30B-4EED-889E-ED798786D572}"/>
                </a:ext>
              </a:extLst>
            </p:cNvPr>
            <p:cNvSpPr txBox="1"/>
            <p:nvPr/>
          </p:nvSpPr>
          <p:spPr>
            <a:xfrm>
              <a:off x="2400300" y="6278821"/>
              <a:ext cx="1623060" cy="523220"/>
            </a:xfrm>
            <a:prstGeom prst="rect">
              <a:avLst/>
            </a:prstGeom>
            <a:noFill/>
          </p:spPr>
          <p:txBody>
            <a:bodyPr wrap="square">
              <a:spAutoFit/>
            </a:bodyPr>
            <a:lstStyle/>
            <a:p>
              <a:pPr algn="ctr"/>
              <a:r>
                <a:rPr lang="en-US" altLang="zh-CN" sz="1400" dirty="0"/>
                <a:t>average absolute </a:t>
              </a:r>
            </a:p>
            <a:p>
              <a:pPr algn="ctr"/>
              <a:r>
                <a:rPr lang="en-US" altLang="zh-CN" sz="1400" dirty="0"/>
                <a:t>filter weights</a:t>
              </a:r>
              <a:endParaRPr lang="zh-CN" altLang="en-US" sz="1400" dirty="0"/>
            </a:p>
          </p:txBody>
        </p:sp>
      </p:grpSp>
      <p:sp>
        <p:nvSpPr>
          <p:cNvPr id="19" name="文本框 18">
            <a:extLst>
              <a:ext uri="{FF2B5EF4-FFF2-40B4-BE49-F238E27FC236}">
                <a16:creationId xmlns:a16="http://schemas.microsoft.com/office/drawing/2014/main" xmlns="" id="{5866AEB6-0B3C-4A6C-8C90-33B4000C2B5C}"/>
              </a:ext>
            </a:extLst>
          </p:cNvPr>
          <p:cNvSpPr txBox="1"/>
          <p:nvPr/>
        </p:nvSpPr>
        <p:spPr>
          <a:xfrm>
            <a:off x="3063606" y="3783989"/>
            <a:ext cx="1554637" cy="369332"/>
          </a:xfrm>
          <a:prstGeom prst="rect">
            <a:avLst/>
          </a:prstGeom>
          <a:noFill/>
        </p:spPr>
        <p:txBody>
          <a:bodyPr wrap="square">
            <a:spAutoFit/>
          </a:bodyPr>
          <a:lstStyle/>
          <a:p>
            <a:r>
              <a:rPr lang="en-US" altLang="zh-CN" dirty="0"/>
              <a:t>Cityscapes</a:t>
            </a:r>
            <a:endParaRPr lang="zh-CN" altLang="en-US" dirty="0"/>
          </a:p>
        </p:txBody>
      </p:sp>
      <p:pic>
        <p:nvPicPr>
          <p:cNvPr id="18" name="图片 17">
            <a:extLst>
              <a:ext uri="{FF2B5EF4-FFF2-40B4-BE49-F238E27FC236}">
                <a16:creationId xmlns:a16="http://schemas.microsoft.com/office/drawing/2014/main" xmlns="" id="{E98AA46A-50B4-4253-8ADD-87C2859C77E4}"/>
              </a:ext>
            </a:extLst>
          </p:cNvPr>
          <p:cNvPicPr>
            <a:picLocks noChangeAspect="1"/>
          </p:cNvPicPr>
          <p:nvPr/>
        </p:nvPicPr>
        <p:blipFill>
          <a:blip r:embed="rId5"/>
          <a:stretch>
            <a:fillRect/>
          </a:stretch>
        </p:blipFill>
        <p:spPr>
          <a:xfrm>
            <a:off x="145044" y="4107155"/>
            <a:ext cx="7519380" cy="751938"/>
          </a:xfrm>
          <a:prstGeom prst="rect">
            <a:avLst/>
          </a:prstGeom>
        </p:spPr>
      </p:pic>
      <p:sp>
        <p:nvSpPr>
          <p:cNvPr id="22" name="文本框 21">
            <a:extLst>
              <a:ext uri="{FF2B5EF4-FFF2-40B4-BE49-F238E27FC236}">
                <a16:creationId xmlns:a16="http://schemas.microsoft.com/office/drawing/2014/main" xmlns="" id="{AB6F35C6-4A8F-4E0C-BBE4-C9F19A8718FA}"/>
              </a:ext>
            </a:extLst>
          </p:cNvPr>
          <p:cNvSpPr txBox="1"/>
          <p:nvPr/>
        </p:nvSpPr>
        <p:spPr>
          <a:xfrm>
            <a:off x="2579289" y="5244050"/>
            <a:ext cx="4217296" cy="369332"/>
          </a:xfrm>
          <a:prstGeom prst="rect">
            <a:avLst/>
          </a:prstGeom>
          <a:noFill/>
        </p:spPr>
        <p:txBody>
          <a:bodyPr wrap="square">
            <a:spAutoFit/>
          </a:bodyPr>
          <a:lstStyle/>
          <a:p>
            <a:r>
              <a:rPr lang="en-US" altLang="zh-CN" dirty="0"/>
              <a:t>PASCAL VOC 2012</a:t>
            </a:r>
            <a:endParaRPr lang="zh-CN" altLang="en-US" dirty="0"/>
          </a:p>
        </p:txBody>
      </p:sp>
      <p:pic>
        <p:nvPicPr>
          <p:cNvPr id="23" name="图片 22">
            <a:extLst>
              <a:ext uri="{FF2B5EF4-FFF2-40B4-BE49-F238E27FC236}">
                <a16:creationId xmlns:a16="http://schemas.microsoft.com/office/drawing/2014/main" xmlns="" id="{A710B862-EE41-4C12-9E7E-DB2C1EA61911}"/>
              </a:ext>
            </a:extLst>
          </p:cNvPr>
          <p:cNvPicPr>
            <a:picLocks noChangeAspect="1"/>
          </p:cNvPicPr>
          <p:nvPr/>
        </p:nvPicPr>
        <p:blipFill>
          <a:blip r:embed="rId6"/>
          <a:stretch>
            <a:fillRect/>
          </a:stretch>
        </p:blipFill>
        <p:spPr>
          <a:xfrm>
            <a:off x="-24062" y="5647547"/>
            <a:ext cx="7622847" cy="1068106"/>
          </a:xfrm>
          <a:prstGeom prst="rect">
            <a:avLst/>
          </a:prstGeom>
        </p:spPr>
      </p:pic>
    </p:spTree>
    <p:extLst>
      <p:ext uri="{BB962C8B-B14F-4D97-AF65-F5344CB8AC3E}">
        <p14:creationId xmlns:p14="http://schemas.microsoft.com/office/powerpoint/2010/main" val="397595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 Semantic Segmentation</a:t>
            </a:r>
            <a:endParaRPr lang="zh-CN" altLang="en-US" sz="2800" b="1" dirty="0"/>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70" y="129572"/>
            <a:ext cx="4686462" cy="523220"/>
          </a:xfrm>
          <a:prstGeom prst="rect">
            <a:avLst/>
          </a:prstGeom>
          <a:noFill/>
        </p:spPr>
        <p:txBody>
          <a:bodyPr wrap="square">
            <a:spAutoFit/>
          </a:bodyPr>
          <a:lstStyle/>
          <a:p>
            <a:r>
              <a:rPr lang="en-US" altLang="zh-CN" sz="2800" b="1" i="0" dirty="0">
                <a:solidFill>
                  <a:schemeClr val="bg1"/>
                </a:solidFill>
                <a:effectLst/>
                <a:latin typeface="PingFang SC"/>
              </a:rPr>
              <a:t>Auto-</a:t>
            </a:r>
            <a:r>
              <a:rPr lang="en-US" altLang="zh-CN" sz="2800" b="1" i="0" dirty="0" err="1">
                <a:solidFill>
                  <a:schemeClr val="bg1"/>
                </a:solidFill>
                <a:effectLst/>
                <a:latin typeface="PingFang SC"/>
              </a:rPr>
              <a:t>DeepLab</a:t>
            </a:r>
            <a:r>
              <a:rPr lang="en-US" altLang="zh-CN" sz="2800" b="1" dirty="0">
                <a:solidFill>
                  <a:schemeClr val="bg1"/>
                </a:solidFill>
                <a:latin typeface="Calibri" charset="0"/>
                <a:ea typeface="+mj-ea"/>
                <a:cs typeface="Calibri Light" panose="020F0302020204030204" pitchFamily="34" charset="0"/>
              </a:rPr>
              <a:t> [7]—Google</a:t>
            </a: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664424" y="749697"/>
            <a:ext cx="4560794" cy="5493812"/>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400" dirty="0">
                <a:solidFill>
                  <a:srgbClr val="FF0000"/>
                </a:solidFill>
              </a:rPr>
              <a:t>3 P100 GPU days </a:t>
            </a:r>
            <a:endParaRPr lang="en-US" altLang="zh-CN" sz="2400" dirty="0" smtClean="0">
              <a:solidFill>
                <a:srgbClr val="FF0000"/>
              </a:solidFill>
            </a:endParaRPr>
          </a:p>
          <a:p>
            <a:pPr marL="285750" indent="-285750" algn="just">
              <a:spcBef>
                <a:spcPts val="600"/>
              </a:spcBef>
              <a:buFont typeface="Arial" panose="020B0604020202020204" pitchFamily="34" charset="0"/>
              <a:buChar char="•"/>
            </a:pPr>
            <a:r>
              <a:rPr lang="en-US" altLang="zh-CN" sz="2400" b="1" dirty="0">
                <a:solidFill>
                  <a:schemeClr val="bg1"/>
                </a:solidFill>
              </a:rPr>
              <a:t>search the network level </a:t>
            </a:r>
            <a:r>
              <a:rPr lang="en-US" altLang="zh-CN" sz="2400" b="1" dirty="0" smtClean="0">
                <a:solidFill>
                  <a:schemeClr val="bg1"/>
                </a:solidFill>
              </a:rPr>
              <a:t>architecture as </a:t>
            </a:r>
            <a:r>
              <a:rPr lang="en-US" altLang="zh-CN" sz="2400" b="1" dirty="0">
                <a:solidFill>
                  <a:schemeClr val="bg1"/>
                </a:solidFill>
              </a:rPr>
              <a:t>well as the cell level </a:t>
            </a:r>
            <a:r>
              <a:rPr lang="en-US" altLang="zh-CN" sz="2400" b="1" dirty="0" smtClean="0">
                <a:solidFill>
                  <a:schemeClr val="bg1"/>
                </a:solidFill>
              </a:rPr>
              <a:t>one</a:t>
            </a:r>
          </a:p>
          <a:p>
            <a:pPr marL="285750" indent="-285750" algn="just">
              <a:spcBef>
                <a:spcPts val="600"/>
              </a:spcBef>
              <a:buFont typeface="Arial" panose="020B0604020202020204" pitchFamily="34" charset="0"/>
              <a:buChar char="•"/>
            </a:pPr>
            <a:r>
              <a:rPr lang="en-US" altLang="zh-CN" sz="2400" dirty="0" smtClean="0">
                <a:solidFill>
                  <a:schemeClr val="bg1"/>
                </a:solidFill>
              </a:rPr>
              <a:t>develop a formulation </a:t>
            </a:r>
            <a:r>
              <a:rPr lang="en-US" altLang="zh-CN" sz="2400" dirty="0">
                <a:solidFill>
                  <a:schemeClr val="bg1"/>
                </a:solidFill>
              </a:rPr>
              <a:t>that allows efficient gradient-based architecture search </a:t>
            </a:r>
            <a:endParaRPr lang="en-US" altLang="zh-CN" sz="2400" dirty="0" smtClean="0">
              <a:solidFill>
                <a:schemeClr val="bg1"/>
              </a:solidFill>
            </a:endParaRPr>
          </a:p>
          <a:p>
            <a:pPr marL="285750" indent="-285750" algn="just">
              <a:spcBef>
                <a:spcPts val="600"/>
              </a:spcBef>
              <a:buFont typeface="Arial" panose="020B0604020202020204" pitchFamily="34" charset="0"/>
              <a:buChar char="•"/>
            </a:pPr>
            <a:r>
              <a:rPr lang="en-US" altLang="zh-CN" sz="2400" dirty="0">
                <a:solidFill>
                  <a:schemeClr val="bg1"/>
                </a:solidFill>
              </a:rPr>
              <a:t>Without ImageNet </a:t>
            </a:r>
            <a:r>
              <a:rPr lang="en-US" altLang="zh-CN" sz="2400" dirty="0" err="1">
                <a:solidFill>
                  <a:schemeClr val="bg1"/>
                </a:solidFill>
              </a:rPr>
              <a:t>pretraining</a:t>
            </a:r>
            <a:r>
              <a:rPr lang="en-US" altLang="zh-CN" sz="2400" dirty="0">
                <a:solidFill>
                  <a:schemeClr val="bg1"/>
                </a:solidFill>
              </a:rPr>
              <a:t>, our model </a:t>
            </a:r>
            <a:r>
              <a:rPr lang="en-US" altLang="zh-CN" sz="2400" dirty="0" smtClean="0">
                <a:solidFill>
                  <a:schemeClr val="bg1"/>
                </a:solidFill>
              </a:rPr>
              <a:t>significantly outperforms </a:t>
            </a:r>
            <a:r>
              <a:rPr lang="en-US" altLang="zh-CN" sz="2400" dirty="0">
                <a:solidFill>
                  <a:schemeClr val="bg1"/>
                </a:solidFill>
              </a:rPr>
              <a:t>FRRN-B and </a:t>
            </a:r>
            <a:r>
              <a:rPr lang="en-US" altLang="zh-CN" sz="2400" dirty="0" err="1">
                <a:solidFill>
                  <a:schemeClr val="bg1"/>
                </a:solidFill>
              </a:rPr>
              <a:t>GridNet</a:t>
            </a:r>
            <a:r>
              <a:rPr lang="en-US" altLang="zh-CN" sz="2400" dirty="0">
                <a:solidFill>
                  <a:schemeClr val="bg1"/>
                </a:solidFill>
              </a:rPr>
              <a:t>, and attains comparable performance with other </a:t>
            </a:r>
            <a:r>
              <a:rPr lang="en-US" altLang="zh-CN" sz="2400" dirty="0" smtClean="0">
                <a:solidFill>
                  <a:schemeClr val="bg1"/>
                </a:solidFill>
              </a:rPr>
              <a:t>ImageNet-</a:t>
            </a:r>
            <a:r>
              <a:rPr lang="en-US" altLang="zh-CN" sz="2400" dirty="0" err="1" smtClean="0">
                <a:solidFill>
                  <a:schemeClr val="bg1"/>
                </a:solidFill>
              </a:rPr>
              <a:t>pretrained</a:t>
            </a:r>
            <a:r>
              <a:rPr lang="en-US" altLang="zh-CN" sz="2400" dirty="0" smtClean="0">
                <a:solidFill>
                  <a:schemeClr val="bg1"/>
                </a:solidFill>
              </a:rPr>
              <a:t> SOAT </a:t>
            </a:r>
            <a:r>
              <a:rPr lang="en-US" altLang="zh-CN" sz="2400" dirty="0">
                <a:solidFill>
                  <a:schemeClr val="bg1"/>
                </a:solidFill>
              </a:rPr>
              <a:t>models on Cityscapes.</a:t>
            </a:r>
            <a:endParaRPr lang="en-US" altLang="zh-CN" sz="2400" dirty="0">
              <a:solidFill>
                <a:schemeClr val="bg1"/>
              </a:solidFill>
            </a:endParaRPr>
          </a:p>
        </p:txBody>
      </p:sp>
      <p:pic>
        <p:nvPicPr>
          <p:cNvPr id="9" name="图片 8">
            <a:extLst>
              <a:ext uri="{FF2B5EF4-FFF2-40B4-BE49-F238E27FC236}">
                <a16:creationId xmlns:a16="http://schemas.microsoft.com/office/drawing/2014/main" xmlns="" id="{08A97469-CF11-4D9E-BCEA-1B9193C2E0FF}"/>
              </a:ext>
            </a:extLst>
          </p:cNvPr>
          <p:cNvPicPr>
            <a:picLocks noChangeAspect="1"/>
          </p:cNvPicPr>
          <p:nvPr/>
        </p:nvPicPr>
        <p:blipFill>
          <a:blip r:embed="rId3"/>
          <a:stretch>
            <a:fillRect/>
          </a:stretch>
        </p:blipFill>
        <p:spPr>
          <a:xfrm>
            <a:off x="411170" y="914401"/>
            <a:ext cx="7108396" cy="2089149"/>
          </a:xfrm>
          <a:prstGeom prst="rect">
            <a:avLst/>
          </a:prstGeom>
        </p:spPr>
      </p:pic>
      <p:sp>
        <p:nvSpPr>
          <p:cNvPr id="10" name="文本框 9">
            <a:extLst>
              <a:ext uri="{FF2B5EF4-FFF2-40B4-BE49-F238E27FC236}">
                <a16:creationId xmlns:a16="http://schemas.microsoft.com/office/drawing/2014/main" xmlns="" id="{35A5C36A-53DF-46BF-B503-D6EEBE060E3C}"/>
              </a:ext>
            </a:extLst>
          </p:cNvPr>
          <p:cNvSpPr txBox="1"/>
          <p:nvPr/>
        </p:nvSpPr>
        <p:spPr>
          <a:xfrm>
            <a:off x="7716982" y="6119336"/>
            <a:ext cx="4475018" cy="738664"/>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Liu CX </a:t>
            </a:r>
            <a:r>
              <a:rPr lang="en-US" altLang="zh-CN" sz="1400" i="1" dirty="0">
                <a:solidFill>
                  <a:schemeClr val="bg1">
                    <a:lumMod val="95000"/>
                  </a:schemeClr>
                </a:solidFill>
                <a:latin typeface="Roboto-Italic"/>
              </a:rPr>
              <a:t>et al. Auto-</a:t>
            </a:r>
            <a:r>
              <a:rPr lang="en-US" altLang="zh-CN" sz="1400" i="1" dirty="0" err="1">
                <a:solidFill>
                  <a:schemeClr val="bg1">
                    <a:lumMod val="95000"/>
                  </a:schemeClr>
                </a:solidFill>
                <a:latin typeface="Roboto-Italic"/>
              </a:rPr>
              <a:t>DeepLab</a:t>
            </a:r>
            <a:r>
              <a:rPr lang="en-US" altLang="zh-CN" sz="1400" i="1" dirty="0">
                <a:solidFill>
                  <a:schemeClr val="bg1">
                    <a:lumMod val="95000"/>
                  </a:schemeClr>
                </a:solidFill>
                <a:latin typeface="Roboto-Italic"/>
              </a:rPr>
              <a:t>: Hierarchical Neural Architecture Search for Semantic Image Segmentation</a:t>
            </a:r>
            <a:r>
              <a:rPr lang="en-US" altLang="zh-CN" sz="1400" dirty="0">
                <a:solidFill>
                  <a:schemeClr val="bg1">
                    <a:lumMod val="95000"/>
                  </a:schemeClr>
                </a:solidFill>
                <a:latin typeface="Roboto-Italic"/>
              </a:rPr>
              <a:t>, </a:t>
            </a:r>
            <a:r>
              <a:rPr lang="en-US" altLang="zh-CN" sz="1400" i="1" dirty="0">
                <a:solidFill>
                  <a:schemeClr val="bg1">
                    <a:lumMod val="95000"/>
                  </a:schemeClr>
                </a:solidFill>
                <a:latin typeface="Roboto-Italic"/>
              </a:rPr>
              <a:t>2019.</a:t>
            </a:r>
            <a:endParaRPr lang="zh-CN" altLang="en-US" sz="1400" i="1" dirty="0">
              <a:solidFill>
                <a:schemeClr val="bg1">
                  <a:lumMod val="95000"/>
                </a:schemeClr>
              </a:solidFill>
              <a:latin typeface="Roboto-Italic"/>
            </a:endParaRPr>
          </a:p>
        </p:txBody>
      </p:sp>
      <p:pic>
        <p:nvPicPr>
          <p:cNvPr id="4" name="Picture 3"/>
          <p:cNvPicPr>
            <a:picLocks noChangeAspect="1"/>
          </p:cNvPicPr>
          <p:nvPr/>
        </p:nvPicPr>
        <p:blipFill>
          <a:blip r:embed="rId4"/>
          <a:stretch>
            <a:fillRect/>
          </a:stretch>
        </p:blipFill>
        <p:spPr>
          <a:xfrm>
            <a:off x="4349750" y="3586613"/>
            <a:ext cx="3034300" cy="1859686"/>
          </a:xfrm>
          <a:prstGeom prst="rect">
            <a:avLst/>
          </a:prstGeom>
        </p:spPr>
      </p:pic>
      <p:sp>
        <p:nvSpPr>
          <p:cNvPr id="5" name="Rectangle 4"/>
          <p:cNvSpPr/>
          <p:nvPr/>
        </p:nvSpPr>
        <p:spPr>
          <a:xfrm>
            <a:off x="5010080" y="3159235"/>
            <a:ext cx="6096000" cy="646331"/>
          </a:xfrm>
          <a:prstGeom prst="rect">
            <a:avLst/>
          </a:prstGeom>
        </p:spPr>
        <p:txBody>
          <a:bodyPr>
            <a:spAutoFit/>
          </a:bodyPr>
          <a:lstStyle/>
          <a:p>
            <a:r>
              <a:rPr lang="en-US" altLang="zh-CN" dirty="0">
                <a:solidFill>
                  <a:srgbClr val="000000"/>
                </a:solidFill>
                <a:latin typeface="NimbusRomNo9L-Regu"/>
              </a:rPr>
              <a:t>Cityscapes</a:t>
            </a:r>
            <a:r>
              <a:rPr lang="en-US" altLang="zh-CN" dirty="0"/>
              <a:t> </a:t>
            </a:r>
            <a:br>
              <a:rPr lang="en-US" altLang="zh-CN" dirty="0"/>
            </a:br>
            <a:endParaRPr lang="zh-CN" altLang="en-US" dirty="0"/>
          </a:p>
        </p:txBody>
      </p:sp>
      <p:pic>
        <p:nvPicPr>
          <p:cNvPr id="6" name="Picture 5"/>
          <p:cNvPicPr>
            <a:picLocks noChangeAspect="1"/>
          </p:cNvPicPr>
          <p:nvPr/>
        </p:nvPicPr>
        <p:blipFill>
          <a:blip r:embed="rId5"/>
          <a:stretch>
            <a:fillRect/>
          </a:stretch>
        </p:blipFill>
        <p:spPr>
          <a:xfrm>
            <a:off x="130796" y="3576183"/>
            <a:ext cx="3389098" cy="1861522"/>
          </a:xfrm>
          <a:prstGeom prst="rect">
            <a:avLst/>
          </a:prstGeom>
        </p:spPr>
      </p:pic>
      <p:sp>
        <p:nvSpPr>
          <p:cNvPr id="7" name="Rectangle 6"/>
          <p:cNvSpPr/>
          <p:nvPr/>
        </p:nvSpPr>
        <p:spPr>
          <a:xfrm>
            <a:off x="638360" y="3180754"/>
            <a:ext cx="6096000" cy="646331"/>
          </a:xfrm>
          <a:prstGeom prst="rect">
            <a:avLst/>
          </a:prstGeom>
        </p:spPr>
        <p:txBody>
          <a:bodyPr>
            <a:spAutoFit/>
          </a:bodyPr>
          <a:lstStyle/>
          <a:p>
            <a:r>
              <a:rPr lang="en-US" altLang="zh-CN" dirty="0">
                <a:solidFill>
                  <a:srgbClr val="000000"/>
                </a:solidFill>
                <a:latin typeface="NimbusRomNo9L-Regu"/>
              </a:rPr>
              <a:t>PASCAL VOC 2012</a:t>
            </a:r>
            <a:r>
              <a:rPr lang="en-US" altLang="zh-CN" dirty="0"/>
              <a:t> </a:t>
            </a:r>
            <a:br>
              <a:rPr lang="en-US" altLang="zh-CN" dirty="0"/>
            </a:br>
            <a:endParaRPr lang="zh-CN" altLang="en-US" dirty="0"/>
          </a:p>
        </p:txBody>
      </p:sp>
      <p:pic>
        <p:nvPicPr>
          <p:cNvPr id="11" name="Picture 10"/>
          <p:cNvPicPr>
            <a:picLocks noChangeAspect="1"/>
          </p:cNvPicPr>
          <p:nvPr/>
        </p:nvPicPr>
        <p:blipFill>
          <a:blip r:embed="rId6"/>
          <a:stretch>
            <a:fillRect/>
          </a:stretch>
        </p:blipFill>
        <p:spPr>
          <a:xfrm>
            <a:off x="0" y="5713094"/>
            <a:ext cx="7664424" cy="1139168"/>
          </a:xfrm>
          <a:prstGeom prst="rect">
            <a:avLst/>
          </a:prstGeom>
        </p:spPr>
      </p:pic>
    </p:spTree>
    <p:extLst>
      <p:ext uri="{BB962C8B-B14F-4D97-AF65-F5344CB8AC3E}">
        <p14:creationId xmlns:p14="http://schemas.microsoft.com/office/powerpoint/2010/main" val="3229650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Object detection</a:t>
            </a:r>
            <a:endParaRPr lang="zh-CN" altLang="en-US" sz="2800" b="1" dirty="0"/>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108303"/>
            <a:ext cx="4475018" cy="738664"/>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a:t>
            </a:r>
            <a:r>
              <a:rPr lang="en-US" altLang="zh-CN" sz="1400" b="0" i="1" dirty="0" err="1">
                <a:solidFill>
                  <a:schemeClr val="bg1">
                    <a:lumMod val="95000"/>
                  </a:schemeClr>
                </a:solidFill>
                <a:effectLst/>
                <a:latin typeface="Roboto-Italic"/>
              </a:rPr>
              <a:t>Golnaz</a:t>
            </a:r>
            <a:r>
              <a:rPr lang="en-US" altLang="zh-CN" sz="1400" b="0" i="1" dirty="0">
                <a:solidFill>
                  <a:schemeClr val="bg1">
                    <a:lumMod val="95000"/>
                  </a:schemeClr>
                </a:solidFill>
                <a:effectLst/>
                <a:latin typeface="Roboto-Italic"/>
              </a:rPr>
              <a:t> </a:t>
            </a:r>
            <a:r>
              <a:rPr lang="en-US" altLang="zh-CN" sz="1400" b="0" i="1" dirty="0" err="1">
                <a:solidFill>
                  <a:schemeClr val="bg1">
                    <a:lumMod val="95000"/>
                  </a:schemeClr>
                </a:solidFill>
                <a:effectLst/>
                <a:latin typeface="Roboto-Italic"/>
              </a:rPr>
              <a:t>Ghaisi</a:t>
            </a:r>
            <a:r>
              <a:rPr lang="en-US" altLang="zh-CN" sz="1400" b="0" i="1" dirty="0">
                <a:solidFill>
                  <a:schemeClr val="bg1">
                    <a:lumMod val="95000"/>
                  </a:schemeClr>
                </a:solidFill>
                <a:effectLst/>
                <a:latin typeface="Roboto-Italic"/>
              </a:rPr>
              <a:t> </a:t>
            </a:r>
            <a:r>
              <a:rPr lang="en-US" altLang="zh-CN" sz="1400" i="1" dirty="0">
                <a:solidFill>
                  <a:schemeClr val="bg1">
                    <a:lumMod val="95000"/>
                  </a:schemeClr>
                </a:solidFill>
                <a:latin typeface="Roboto-Italic"/>
              </a:rPr>
              <a:t>et al. NAS-FPN: Learning Scalable Feature Pyramid Architecture for Object Detection</a:t>
            </a:r>
            <a:r>
              <a:rPr lang="en-US" altLang="zh-CN" sz="1400" dirty="0">
                <a:solidFill>
                  <a:schemeClr val="bg1">
                    <a:lumMod val="95000"/>
                  </a:schemeClr>
                </a:solidFill>
                <a:latin typeface="Roboto-Italic"/>
              </a:rPr>
              <a:t>, </a:t>
            </a:r>
            <a:r>
              <a:rPr lang="en-US" altLang="zh-CN" sz="1400" dirty="0" smtClean="0">
                <a:solidFill>
                  <a:schemeClr val="bg1">
                    <a:lumMod val="95000"/>
                  </a:schemeClr>
                </a:solidFill>
                <a:latin typeface="Roboto-Italic"/>
              </a:rPr>
              <a:t>CVPR</a:t>
            </a:r>
            <a:r>
              <a:rPr lang="zh-CN" altLang="en-US" sz="1400" dirty="0" smtClean="0">
                <a:solidFill>
                  <a:schemeClr val="bg1">
                    <a:lumMod val="95000"/>
                  </a:schemeClr>
                </a:solidFill>
                <a:latin typeface="Roboto-Italic"/>
              </a:rPr>
              <a:t>，</a:t>
            </a:r>
            <a:r>
              <a:rPr lang="en-US" altLang="zh-CN" sz="1400" i="1" dirty="0" smtClean="0">
                <a:solidFill>
                  <a:schemeClr val="bg1">
                    <a:lumMod val="95000"/>
                  </a:schemeClr>
                </a:solidFill>
                <a:latin typeface="Roboto-Italic"/>
              </a:rPr>
              <a:t>2019</a:t>
            </a:r>
            <a:r>
              <a:rPr lang="en-US" altLang="zh-CN" sz="1400" i="1" dirty="0">
                <a:solidFill>
                  <a:schemeClr val="bg1">
                    <a:lumMod val="95000"/>
                  </a:schemeClr>
                </a:solidFill>
                <a:latin typeface="Roboto-Italic"/>
              </a:rPr>
              <a:t>.</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70" y="129572"/>
            <a:ext cx="4686462" cy="523220"/>
          </a:xfrm>
          <a:prstGeom prst="rect">
            <a:avLst/>
          </a:prstGeom>
          <a:noFill/>
        </p:spPr>
        <p:txBody>
          <a:bodyPr wrap="square">
            <a:spAutoFit/>
          </a:bodyPr>
          <a:lstStyle/>
          <a:p>
            <a:r>
              <a:rPr lang="en-US" altLang="zh-CN" sz="2800" b="1" i="0" dirty="0">
                <a:solidFill>
                  <a:schemeClr val="bg1"/>
                </a:solidFill>
                <a:effectLst/>
                <a:latin typeface="PingFang SC"/>
              </a:rPr>
              <a:t>NAS-FPN </a:t>
            </a:r>
            <a:r>
              <a:rPr lang="en-US" altLang="zh-CN" sz="2800" b="1" dirty="0">
                <a:solidFill>
                  <a:schemeClr val="bg1"/>
                </a:solidFill>
                <a:latin typeface="Calibri" charset="0"/>
                <a:ea typeface="+mj-ea"/>
                <a:cs typeface="Calibri Light" panose="020F0302020204030204" pitchFamily="34" charset="0"/>
              </a:rPr>
              <a:t> [7]—</a:t>
            </a:r>
            <a:r>
              <a:rPr lang="en-US" altLang="zh-CN" sz="2800" b="1" dirty="0">
                <a:solidFill>
                  <a:schemeClr val="bg1"/>
                </a:solidFill>
                <a:latin typeface="PingFang SC"/>
              </a:rPr>
              <a:t>Google</a:t>
            </a: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664424" y="749697"/>
            <a:ext cx="4560794" cy="5940088"/>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400" dirty="0" smtClean="0">
                <a:solidFill>
                  <a:schemeClr val="bg1"/>
                </a:solidFill>
              </a:rPr>
              <a:t>RL based NAS</a:t>
            </a:r>
          </a:p>
          <a:p>
            <a:pPr marL="285750" indent="-285750" algn="just">
              <a:spcBef>
                <a:spcPts val="600"/>
              </a:spcBef>
              <a:buFont typeface="Arial" panose="020B0604020202020204" pitchFamily="34" charset="0"/>
              <a:buChar char="•"/>
            </a:pPr>
            <a:r>
              <a:rPr lang="en-US" altLang="zh-CN" sz="2400" dirty="0" smtClean="0">
                <a:solidFill>
                  <a:schemeClr val="bg1"/>
                </a:solidFill>
              </a:rPr>
              <a:t>a </a:t>
            </a:r>
            <a:r>
              <a:rPr lang="en-US" altLang="zh-CN" sz="2400" dirty="0">
                <a:solidFill>
                  <a:schemeClr val="bg1"/>
                </a:solidFill>
              </a:rPr>
              <a:t>combination of top-down and bottom-up connections </a:t>
            </a:r>
            <a:r>
              <a:rPr lang="en-US" altLang="zh-CN" sz="2400" dirty="0" smtClean="0">
                <a:solidFill>
                  <a:schemeClr val="bg1"/>
                </a:solidFill>
              </a:rPr>
              <a:t>to fuse </a:t>
            </a:r>
            <a:r>
              <a:rPr lang="en-US" altLang="zh-CN" sz="2400" dirty="0">
                <a:solidFill>
                  <a:schemeClr val="bg1"/>
                </a:solidFill>
              </a:rPr>
              <a:t>features across </a:t>
            </a:r>
            <a:r>
              <a:rPr lang="en-US" altLang="zh-CN" sz="2400" dirty="0" smtClean="0">
                <a:solidFill>
                  <a:schemeClr val="bg1"/>
                </a:solidFill>
              </a:rPr>
              <a:t>scales</a:t>
            </a:r>
          </a:p>
          <a:p>
            <a:pPr marL="285750" indent="-285750" algn="just">
              <a:spcBef>
                <a:spcPts val="600"/>
              </a:spcBef>
              <a:buFont typeface="Arial" panose="020B0604020202020204" pitchFamily="34" charset="0"/>
              <a:buChar char="•"/>
            </a:pPr>
            <a:r>
              <a:rPr lang="en-US" altLang="zh-CN" sz="2400" dirty="0" smtClean="0">
                <a:solidFill>
                  <a:schemeClr val="bg1"/>
                </a:solidFill>
              </a:rPr>
              <a:t>achieves better </a:t>
            </a:r>
            <a:r>
              <a:rPr lang="en-US" altLang="zh-CN" sz="2400" dirty="0">
                <a:solidFill>
                  <a:schemeClr val="bg1"/>
                </a:solidFill>
              </a:rPr>
              <a:t>accuracy and latency tradeoff compared to </a:t>
            </a:r>
            <a:r>
              <a:rPr lang="en-US" altLang="zh-CN" sz="2400" dirty="0" smtClean="0">
                <a:solidFill>
                  <a:schemeClr val="bg1"/>
                </a:solidFill>
              </a:rPr>
              <a:t>SOAT </a:t>
            </a:r>
            <a:r>
              <a:rPr lang="en-US" altLang="zh-CN" sz="2400" dirty="0">
                <a:solidFill>
                  <a:schemeClr val="bg1"/>
                </a:solidFill>
              </a:rPr>
              <a:t>object detection models</a:t>
            </a:r>
            <a:r>
              <a:rPr lang="en-US" altLang="zh-CN" sz="2400" dirty="0" smtClean="0">
                <a:solidFill>
                  <a:schemeClr val="bg1"/>
                </a:solidFill>
              </a:rPr>
              <a:t>.</a:t>
            </a:r>
          </a:p>
          <a:p>
            <a:pPr marL="285750" indent="-285750" algn="just">
              <a:spcBef>
                <a:spcPts val="600"/>
              </a:spcBef>
              <a:buFont typeface="Arial" panose="020B0604020202020204" pitchFamily="34" charset="0"/>
              <a:buChar char="•"/>
            </a:pPr>
            <a:r>
              <a:rPr lang="en-US" altLang="zh-CN" sz="2400" dirty="0">
                <a:solidFill>
                  <a:schemeClr val="bg1"/>
                </a:solidFill>
              </a:rPr>
              <a:t>NAS-FPN improves </a:t>
            </a:r>
            <a:r>
              <a:rPr lang="en-US" altLang="zh-CN" sz="2400" dirty="0" smtClean="0">
                <a:solidFill>
                  <a:schemeClr val="bg1"/>
                </a:solidFill>
              </a:rPr>
              <a:t>mobile detection </a:t>
            </a:r>
            <a:r>
              <a:rPr lang="en-US" altLang="zh-CN" sz="2400" dirty="0">
                <a:solidFill>
                  <a:schemeClr val="bg1"/>
                </a:solidFill>
              </a:rPr>
              <a:t>accuracy by 2 AP compared to </a:t>
            </a:r>
            <a:r>
              <a:rPr lang="en-US" altLang="zh-CN" sz="2400" dirty="0" smtClean="0">
                <a:solidFill>
                  <a:schemeClr val="bg1"/>
                </a:solidFill>
              </a:rPr>
              <a:t>SOAT </a:t>
            </a:r>
            <a:r>
              <a:rPr lang="en-US" altLang="zh-CN" sz="2400" dirty="0" err="1">
                <a:solidFill>
                  <a:schemeClr val="bg1"/>
                </a:solidFill>
              </a:rPr>
              <a:t>SSDLite</a:t>
            </a:r>
            <a:r>
              <a:rPr lang="en-US" altLang="zh-CN" sz="2400" dirty="0">
                <a:solidFill>
                  <a:schemeClr val="bg1"/>
                </a:solidFill>
              </a:rPr>
              <a:t> with MobileNetV2 model </a:t>
            </a:r>
            <a:r>
              <a:rPr lang="en-US" altLang="zh-CN" sz="2400" dirty="0" smtClean="0">
                <a:solidFill>
                  <a:schemeClr val="bg1"/>
                </a:solidFill>
              </a:rPr>
              <a:t>and which </a:t>
            </a:r>
            <a:r>
              <a:rPr lang="en-US" altLang="zh-CN" sz="2400" dirty="0">
                <a:solidFill>
                  <a:schemeClr val="bg1"/>
                </a:solidFill>
              </a:rPr>
              <a:t>surpasses Mask R-CNN </a:t>
            </a:r>
            <a:r>
              <a:rPr lang="en-US" altLang="zh-CN" sz="2400" dirty="0" smtClean="0">
                <a:solidFill>
                  <a:schemeClr val="bg1"/>
                </a:solidFill>
              </a:rPr>
              <a:t> </a:t>
            </a:r>
            <a:r>
              <a:rPr lang="en-US" altLang="zh-CN" sz="2400" dirty="0">
                <a:solidFill>
                  <a:schemeClr val="bg1"/>
                </a:solidFill>
              </a:rPr>
              <a:t>detection </a:t>
            </a:r>
            <a:r>
              <a:rPr lang="en-US" altLang="zh-CN" sz="2400" dirty="0" smtClean="0">
                <a:solidFill>
                  <a:schemeClr val="bg1"/>
                </a:solidFill>
              </a:rPr>
              <a:t>accuracy with </a:t>
            </a:r>
            <a:r>
              <a:rPr lang="en-US" altLang="zh-CN" sz="2400" dirty="0">
                <a:solidFill>
                  <a:schemeClr val="bg1"/>
                </a:solidFill>
              </a:rPr>
              <a:t>less computation time</a:t>
            </a:r>
            <a:endParaRPr lang="en-US" altLang="zh-CN" sz="2400" dirty="0" smtClean="0">
              <a:solidFill>
                <a:schemeClr val="bg1"/>
              </a:solidFill>
            </a:endParaRPr>
          </a:p>
          <a:p>
            <a:pPr marL="285750" indent="-285750" algn="just">
              <a:spcBef>
                <a:spcPts val="600"/>
              </a:spcBef>
              <a:buFont typeface="Arial" panose="020B0604020202020204" pitchFamily="34" charset="0"/>
              <a:buChar char="•"/>
            </a:pPr>
            <a:endParaRPr lang="en-US" altLang="zh-CN" sz="2400" dirty="0">
              <a:solidFill>
                <a:srgbClr val="FF0000"/>
              </a:solidFill>
            </a:endParaRPr>
          </a:p>
        </p:txBody>
      </p:sp>
      <p:pic>
        <p:nvPicPr>
          <p:cNvPr id="2" name="图片 1">
            <a:extLst>
              <a:ext uri="{FF2B5EF4-FFF2-40B4-BE49-F238E27FC236}">
                <a16:creationId xmlns:a16="http://schemas.microsoft.com/office/drawing/2014/main" xmlns="" id="{C6C52A36-59B4-41C2-9414-6A5A7FFEF284}"/>
              </a:ext>
            </a:extLst>
          </p:cNvPr>
          <p:cNvPicPr>
            <a:picLocks noChangeAspect="1"/>
          </p:cNvPicPr>
          <p:nvPr/>
        </p:nvPicPr>
        <p:blipFill>
          <a:blip r:embed="rId3"/>
          <a:stretch>
            <a:fillRect/>
          </a:stretch>
        </p:blipFill>
        <p:spPr>
          <a:xfrm>
            <a:off x="0" y="652792"/>
            <a:ext cx="7384050" cy="2116126"/>
          </a:xfrm>
          <a:prstGeom prst="rect">
            <a:avLst/>
          </a:prstGeom>
        </p:spPr>
      </p:pic>
      <p:pic>
        <p:nvPicPr>
          <p:cNvPr id="3" name="Picture 2"/>
          <p:cNvPicPr>
            <a:picLocks noChangeAspect="1"/>
          </p:cNvPicPr>
          <p:nvPr/>
        </p:nvPicPr>
        <p:blipFill>
          <a:blip r:embed="rId4"/>
          <a:stretch>
            <a:fillRect/>
          </a:stretch>
        </p:blipFill>
        <p:spPr>
          <a:xfrm>
            <a:off x="4221808" y="2855065"/>
            <a:ext cx="3131844" cy="3834720"/>
          </a:xfrm>
          <a:prstGeom prst="rect">
            <a:avLst/>
          </a:prstGeom>
        </p:spPr>
      </p:pic>
      <p:pic>
        <p:nvPicPr>
          <p:cNvPr id="4" name="Picture 3"/>
          <p:cNvPicPr>
            <a:picLocks noChangeAspect="1"/>
          </p:cNvPicPr>
          <p:nvPr/>
        </p:nvPicPr>
        <p:blipFill>
          <a:blip r:embed="rId5"/>
          <a:stretch>
            <a:fillRect/>
          </a:stretch>
        </p:blipFill>
        <p:spPr>
          <a:xfrm>
            <a:off x="88998" y="2787361"/>
            <a:ext cx="3888585" cy="1987499"/>
          </a:xfrm>
          <a:prstGeom prst="rect">
            <a:avLst/>
          </a:prstGeom>
        </p:spPr>
      </p:pic>
      <p:sp>
        <p:nvSpPr>
          <p:cNvPr id="5" name="Rectangle 4"/>
          <p:cNvSpPr/>
          <p:nvPr/>
        </p:nvSpPr>
        <p:spPr>
          <a:xfrm>
            <a:off x="982141" y="4774860"/>
            <a:ext cx="6096000" cy="646331"/>
          </a:xfrm>
          <a:prstGeom prst="rect">
            <a:avLst/>
          </a:prstGeom>
        </p:spPr>
        <p:txBody>
          <a:bodyPr>
            <a:spAutoFit/>
          </a:bodyPr>
          <a:lstStyle/>
          <a:p>
            <a:r>
              <a:rPr lang="en-US" altLang="zh-CN" dirty="0" err="1">
                <a:solidFill>
                  <a:srgbClr val="000000"/>
                </a:solidFill>
                <a:latin typeface="NimbusRomNo9L-Regu"/>
              </a:rPr>
              <a:t>RetinaNet</a:t>
            </a:r>
            <a:r>
              <a:rPr lang="en-US" altLang="zh-CN" dirty="0">
                <a:solidFill>
                  <a:srgbClr val="000000"/>
                </a:solidFill>
                <a:latin typeface="NimbusRomNo9L-Regu"/>
              </a:rPr>
              <a:t> with NAS-FPN</a:t>
            </a:r>
            <a:r>
              <a:rPr lang="en-US" altLang="zh-CN" dirty="0"/>
              <a:t> </a:t>
            </a:r>
            <a:br>
              <a:rPr lang="en-US" altLang="zh-CN" dirty="0"/>
            </a:br>
            <a:endParaRPr lang="zh-CN" altLang="en-US" dirty="0"/>
          </a:p>
        </p:txBody>
      </p:sp>
      <p:pic>
        <p:nvPicPr>
          <p:cNvPr id="6" name="Picture 5"/>
          <p:cNvPicPr>
            <a:picLocks noChangeAspect="1"/>
          </p:cNvPicPr>
          <p:nvPr/>
        </p:nvPicPr>
        <p:blipFill>
          <a:blip r:embed="rId6"/>
          <a:stretch>
            <a:fillRect/>
          </a:stretch>
        </p:blipFill>
        <p:spPr>
          <a:xfrm>
            <a:off x="301031" y="5223482"/>
            <a:ext cx="3953469" cy="1215478"/>
          </a:xfrm>
          <a:prstGeom prst="rect">
            <a:avLst/>
          </a:prstGeom>
        </p:spPr>
      </p:pic>
      <p:sp>
        <p:nvSpPr>
          <p:cNvPr id="7" name="Rectangle 6"/>
          <p:cNvSpPr/>
          <p:nvPr/>
        </p:nvSpPr>
        <p:spPr>
          <a:xfrm>
            <a:off x="1568424" y="6457636"/>
            <a:ext cx="6096000" cy="646331"/>
          </a:xfrm>
          <a:prstGeom prst="rect">
            <a:avLst/>
          </a:prstGeom>
        </p:spPr>
        <p:txBody>
          <a:bodyPr>
            <a:spAutoFit/>
          </a:bodyPr>
          <a:lstStyle/>
          <a:p>
            <a:r>
              <a:rPr lang="en-US" altLang="zh-CN" dirty="0">
                <a:solidFill>
                  <a:srgbClr val="000000"/>
                </a:solidFill>
                <a:latin typeface="NimbusRomNo9L-Regu"/>
              </a:rPr>
              <a:t>merging cell</a:t>
            </a:r>
            <a:r>
              <a:rPr lang="en-US" altLang="zh-CN" dirty="0"/>
              <a:t> </a:t>
            </a:r>
            <a:br>
              <a:rPr lang="en-US" altLang="zh-CN" dirty="0"/>
            </a:br>
            <a:endParaRPr lang="zh-CN" altLang="en-US" dirty="0"/>
          </a:p>
        </p:txBody>
      </p:sp>
      <p:sp>
        <p:nvSpPr>
          <p:cNvPr id="9" name="Rectangle 8"/>
          <p:cNvSpPr/>
          <p:nvPr/>
        </p:nvSpPr>
        <p:spPr>
          <a:xfrm>
            <a:off x="4327047" y="1654736"/>
            <a:ext cx="3389935" cy="1200329"/>
          </a:xfrm>
          <a:prstGeom prst="rect">
            <a:avLst/>
          </a:prstGeom>
        </p:spPr>
        <p:txBody>
          <a:bodyPr wrap="square">
            <a:spAutoFit/>
          </a:bodyPr>
          <a:lstStyle/>
          <a:p>
            <a:r>
              <a:rPr lang="en-US" altLang="zh-CN" dirty="0">
                <a:solidFill>
                  <a:srgbClr val="000000"/>
                </a:solidFill>
                <a:latin typeface="NimbusRomNo9L-Regu"/>
              </a:rPr>
              <a:t>Architecture of the discovered 7-merging-cell pyramid network in NAS-FPN</a:t>
            </a:r>
            <a:r>
              <a:rPr lang="en-US" altLang="zh-CN" dirty="0"/>
              <a:t> </a:t>
            </a:r>
            <a:br>
              <a:rPr lang="en-US" altLang="zh-CN" dirty="0"/>
            </a:br>
            <a:endParaRPr lang="zh-CN" altLang="en-US" dirty="0"/>
          </a:p>
        </p:txBody>
      </p:sp>
    </p:spTree>
    <p:extLst>
      <p:ext uri="{BB962C8B-B14F-4D97-AF65-F5344CB8AC3E}">
        <p14:creationId xmlns:p14="http://schemas.microsoft.com/office/powerpoint/2010/main" val="101168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Object detection</a:t>
            </a:r>
            <a:endParaRPr lang="zh-CN" altLang="en-US" sz="2800" b="1" dirty="0"/>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108303"/>
            <a:ext cx="4475018" cy="738664"/>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Xu H </a:t>
            </a:r>
            <a:r>
              <a:rPr lang="en-US" altLang="zh-CN" sz="1400" i="1" dirty="0">
                <a:solidFill>
                  <a:schemeClr val="bg1">
                    <a:lumMod val="95000"/>
                  </a:schemeClr>
                </a:solidFill>
                <a:latin typeface="Roboto-Italic"/>
              </a:rPr>
              <a:t>et al. Auto-FPN: Automatic Network Architecture Adaptation for Object Detection</a:t>
            </a:r>
          </a:p>
          <a:p>
            <a:r>
              <a:rPr lang="en-US" altLang="zh-CN" sz="1400" i="1" dirty="0">
                <a:solidFill>
                  <a:schemeClr val="bg1">
                    <a:lumMod val="95000"/>
                  </a:schemeClr>
                </a:solidFill>
                <a:latin typeface="Roboto-Italic"/>
              </a:rPr>
              <a:t>Beyond Classification</a:t>
            </a:r>
            <a:r>
              <a:rPr lang="en-US" altLang="zh-CN" sz="1400" dirty="0">
                <a:solidFill>
                  <a:schemeClr val="bg1">
                    <a:lumMod val="95000"/>
                  </a:schemeClr>
                </a:solidFill>
                <a:latin typeface="Roboto-Italic"/>
              </a:rPr>
              <a:t>, </a:t>
            </a:r>
            <a:r>
              <a:rPr lang="en-US" altLang="zh-CN" sz="1400" dirty="0" smtClean="0">
                <a:solidFill>
                  <a:schemeClr val="bg1">
                    <a:lumMod val="95000"/>
                  </a:schemeClr>
                </a:solidFill>
                <a:latin typeface="Roboto-Italic"/>
              </a:rPr>
              <a:t>ICCV,</a:t>
            </a:r>
            <a:r>
              <a:rPr lang="en-US" altLang="zh-CN" sz="1400" i="1" dirty="0" smtClean="0">
                <a:solidFill>
                  <a:schemeClr val="bg1">
                    <a:lumMod val="95000"/>
                  </a:schemeClr>
                </a:solidFill>
                <a:latin typeface="Roboto-Italic"/>
              </a:rPr>
              <a:t>2019</a:t>
            </a:r>
            <a:r>
              <a:rPr lang="en-US" altLang="zh-CN" sz="1400" i="1" dirty="0">
                <a:solidFill>
                  <a:schemeClr val="bg1">
                    <a:lumMod val="95000"/>
                  </a:schemeClr>
                </a:solidFill>
                <a:latin typeface="Roboto-Italic"/>
              </a:rPr>
              <a:t>.</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70" y="129572"/>
            <a:ext cx="4686462" cy="523220"/>
          </a:xfrm>
          <a:prstGeom prst="rect">
            <a:avLst/>
          </a:prstGeom>
          <a:noFill/>
        </p:spPr>
        <p:txBody>
          <a:bodyPr wrap="square">
            <a:spAutoFit/>
          </a:bodyPr>
          <a:lstStyle/>
          <a:p>
            <a:r>
              <a:rPr lang="en-US" altLang="zh-CN" sz="2800" b="1" i="0" dirty="0">
                <a:solidFill>
                  <a:schemeClr val="bg1"/>
                </a:solidFill>
                <a:effectLst/>
                <a:latin typeface="PingFang SC"/>
              </a:rPr>
              <a:t>Auto-FPN </a:t>
            </a:r>
            <a:r>
              <a:rPr lang="en-US" altLang="zh-CN" sz="2800" b="1" dirty="0">
                <a:solidFill>
                  <a:schemeClr val="bg1"/>
                </a:solidFill>
                <a:latin typeface="Calibri" charset="0"/>
                <a:ea typeface="+mj-ea"/>
                <a:cs typeface="Calibri Light" panose="020F0302020204030204" pitchFamily="34" charset="0"/>
              </a:rPr>
              <a:t> [7</a:t>
            </a:r>
            <a:r>
              <a:rPr lang="en-US" altLang="zh-CN" sz="2800" b="1" dirty="0" smtClean="0">
                <a:solidFill>
                  <a:schemeClr val="bg1"/>
                </a:solidFill>
                <a:latin typeface="Calibri" charset="0"/>
                <a:ea typeface="+mj-ea"/>
                <a:cs typeface="Calibri Light" panose="020F0302020204030204" pitchFamily="34" charset="0"/>
              </a:rPr>
              <a:t>]—</a:t>
            </a:r>
            <a:r>
              <a:rPr lang="en-US" altLang="zh-CN" sz="2800" b="1" dirty="0" smtClean="0">
                <a:solidFill>
                  <a:schemeClr val="bg1"/>
                </a:solidFill>
                <a:latin typeface="PingFang SC"/>
              </a:rPr>
              <a:t>Huawei</a:t>
            </a:r>
            <a:endParaRPr lang="en-US" altLang="zh-CN" sz="28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640586" y="672257"/>
            <a:ext cx="4560794" cy="6017032"/>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400" dirty="0">
                <a:solidFill>
                  <a:srgbClr val="FF0000"/>
                </a:solidFill>
              </a:rPr>
              <a:t>2 </a:t>
            </a:r>
            <a:r>
              <a:rPr lang="en-US" altLang="zh-CN" sz="2400" dirty="0" smtClean="0">
                <a:solidFill>
                  <a:srgbClr val="FF0000"/>
                </a:solidFill>
              </a:rPr>
              <a:t>days for </a:t>
            </a:r>
            <a:r>
              <a:rPr lang="en-US" altLang="zh-CN" sz="2400" dirty="0">
                <a:solidFill>
                  <a:srgbClr val="FF0000"/>
                </a:solidFill>
              </a:rPr>
              <a:t>COCO on 8 GPUs.</a:t>
            </a:r>
            <a:endParaRPr lang="en-US" altLang="zh-CN" sz="2400" dirty="0" smtClean="0">
              <a:solidFill>
                <a:srgbClr val="FF0000"/>
              </a:solidFill>
            </a:endParaRPr>
          </a:p>
          <a:p>
            <a:pPr marL="285750" indent="-285750" algn="just">
              <a:spcBef>
                <a:spcPts val="600"/>
              </a:spcBef>
              <a:buFont typeface="Arial" panose="020B0604020202020204" pitchFamily="34" charset="0"/>
              <a:buChar char="•"/>
            </a:pPr>
            <a:r>
              <a:rPr lang="en-US" altLang="zh-CN" sz="2400" dirty="0">
                <a:solidFill>
                  <a:schemeClr val="bg1"/>
                </a:solidFill>
              </a:rPr>
              <a:t>Auto-fusion </a:t>
            </a:r>
            <a:r>
              <a:rPr lang="en-US" altLang="zh-CN" sz="2400" dirty="0" smtClean="0">
                <a:solidFill>
                  <a:schemeClr val="bg1"/>
                </a:solidFill>
              </a:rPr>
              <a:t>to search </a:t>
            </a:r>
            <a:r>
              <a:rPr lang="en-US" altLang="zh-CN" sz="2400" dirty="0">
                <a:solidFill>
                  <a:schemeClr val="bg1"/>
                </a:solidFill>
              </a:rPr>
              <a:t>a better fusion of the multi-level features; </a:t>
            </a:r>
            <a:endParaRPr lang="en-US" altLang="zh-CN" sz="2400" dirty="0" smtClean="0">
              <a:solidFill>
                <a:schemeClr val="bg1"/>
              </a:solidFill>
            </a:endParaRPr>
          </a:p>
          <a:p>
            <a:pPr marL="285750" indent="-285750" algn="just">
              <a:spcBef>
                <a:spcPts val="600"/>
              </a:spcBef>
              <a:buFont typeface="Arial" panose="020B0604020202020204" pitchFamily="34" charset="0"/>
              <a:buChar char="•"/>
            </a:pPr>
            <a:r>
              <a:rPr lang="en-US" altLang="zh-CN" sz="2400" dirty="0" smtClean="0">
                <a:solidFill>
                  <a:schemeClr val="bg1"/>
                </a:solidFill>
              </a:rPr>
              <a:t>Auto-head to </a:t>
            </a:r>
            <a:r>
              <a:rPr lang="en-US" altLang="zh-CN" sz="2400" dirty="0">
                <a:solidFill>
                  <a:schemeClr val="bg1"/>
                </a:solidFill>
              </a:rPr>
              <a:t>search a better structure for classification and </a:t>
            </a:r>
            <a:r>
              <a:rPr lang="en-US" altLang="zh-CN" sz="2400" dirty="0" err="1">
                <a:solidFill>
                  <a:schemeClr val="bg1"/>
                </a:solidFill>
              </a:rPr>
              <a:t>boundingbox</a:t>
            </a:r>
            <a:r>
              <a:rPr lang="en-US" altLang="zh-CN" sz="2400" dirty="0">
                <a:solidFill>
                  <a:schemeClr val="bg1"/>
                </a:solidFill>
              </a:rPr>
              <a:t> </a:t>
            </a:r>
            <a:r>
              <a:rPr lang="en-US" altLang="zh-CN" sz="2400" dirty="0" smtClean="0">
                <a:solidFill>
                  <a:schemeClr val="bg1"/>
                </a:solidFill>
              </a:rPr>
              <a:t> regression</a:t>
            </a:r>
          </a:p>
          <a:p>
            <a:pPr marL="285750" indent="-285750" algn="just">
              <a:spcBef>
                <a:spcPts val="600"/>
              </a:spcBef>
              <a:buFont typeface="Arial" panose="020B0604020202020204" pitchFamily="34" charset="0"/>
              <a:buChar char="•"/>
            </a:pPr>
            <a:r>
              <a:rPr lang="en-US" altLang="zh-CN" sz="2400" dirty="0">
                <a:solidFill>
                  <a:schemeClr val="bg1"/>
                </a:solidFill>
              </a:rPr>
              <a:t> Resource </a:t>
            </a:r>
            <a:r>
              <a:rPr lang="en-US" altLang="zh-CN" sz="2400" dirty="0" smtClean="0">
                <a:solidFill>
                  <a:schemeClr val="bg1"/>
                </a:solidFill>
              </a:rPr>
              <a:t>Constraint</a:t>
            </a:r>
            <a:r>
              <a:rPr lang="zh-CN" altLang="en-US" sz="2400" dirty="0" smtClean="0">
                <a:solidFill>
                  <a:schemeClr val="bg1"/>
                </a:solidFill>
              </a:rPr>
              <a:t>：</a:t>
            </a:r>
            <a:r>
              <a:rPr lang="en-US" altLang="zh-CN" sz="2400" dirty="0"/>
              <a:t> </a:t>
            </a:r>
            <a:r>
              <a:rPr lang="en-US" altLang="zh-CN" sz="2400" dirty="0">
                <a:solidFill>
                  <a:schemeClr val="bg1"/>
                </a:solidFill>
              </a:rPr>
              <a:t>#</a:t>
            </a:r>
            <a:r>
              <a:rPr lang="en-US" altLang="zh-CN" sz="2400" dirty="0" smtClean="0">
                <a:solidFill>
                  <a:schemeClr val="bg1"/>
                </a:solidFill>
              </a:rPr>
              <a:t>parameter </a:t>
            </a:r>
            <a:r>
              <a:rPr lang="zh-CN" altLang="en-US" sz="2400" dirty="0" smtClean="0">
                <a:solidFill>
                  <a:schemeClr val="bg1"/>
                </a:solidFill>
              </a:rPr>
              <a:t>、</a:t>
            </a:r>
            <a:r>
              <a:rPr lang="en-US" altLang="zh-CN" sz="2400" dirty="0" smtClean="0">
                <a:solidFill>
                  <a:schemeClr val="bg1"/>
                </a:solidFill>
              </a:rPr>
              <a:t>FLOPs </a:t>
            </a:r>
            <a:r>
              <a:rPr lang="zh-CN" altLang="en-US" sz="2400" dirty="0" smtClean="0">
                <a:solidFill>
                  <a:schemeClr val="bg1"/>
                </a:solidFill>
              </a:rPr>
              <a:t>、</a:t>
            </a:r>
            <a:r>
              <a:rPr lang="en-US" altLang="zh-CN" sz="2400" dirty="0">
                <a:solidFill>
                  <a:schemeClr val="bg1"/>
                </a:solidFill>
              </a:rPr>
              <a:t> MAC</a:t>
            </a:r>
            <a:r>
              <a:rPr lang="en-US" altLang="zh-CN" sz="2400" dirty="0">
                <a:solidFill>
                  <a:schemeClr val="bg1"/>
                </a:solidFill>
              </a:rPr>
              <a:t> </a:t>
            </a:r>
            <a:endParaRPr lang="en-US" altLang="zh-CN" sz="2400" dirty="0" smtClean="0">
              <a:solidFill>
                <a:schemeClr val="bg1"/>
              </a:solidFill>
            </a:endParaRPr>
          </a:p>
          <a:p>
            <a:pPr marL="285750" indent="-285750" algn="just">
              <a:spcBef>
                <a:spcPts val="600"/>
              </a:spcBef>
              <a:buFont typeface="Arial" panose="020B0604020202020204" pitchFamily="34" charset="0"/>
              <a:buChar char="•"/>
            </a:pPr>
            <a:r>
              <a:rPr lang="en-US" altLang="zh-CN" sz="2400" dirty="0" smtClean="0">
                <a:solidFill>
                  <a:schemeClr val="bg1"/>
                </a:solidFill>
              </a:rPr>
              <a:t>Achieving around </a:t>
            </a:r>
            <a:r>
              <a:rPr lang="en-US" altLang="zh-CN" sz="2400" dirty="0">
                <a:solidFill>
                  <a:schemeClr val="bg1"/>
                </a:solidFill>
              </a:rPr>
              <a:t>5% improvement than FPN in terms of </a:t>
            </a:r>
            <a:r>
              <a:rPr lang="en-US" altLang="zh-CN" sz="2400" dirty="0" err="1">
                <a:solidFill>
                  <a:schemeClr val="bg1"/>
                </a:solidFill>
              </a:rPr>
              <a:t>mAP</a:t>
            </a:r>
            <a:r>
              <a:rPr lang="en-US" altLang="zh-CN" sz="2400" dirty="0">
                <a:solidFill>
                  <a:schemeClr val="bg1"/>
                </a:solidFill>
              </a:rPr>
              <a:t> </a:t>
            </a:r>
            <a:r>
              <a:rPr lang="en-US" altLang="zh-CN" sz="2400" dirty="0" smtClean="0">
                <a:solidFill>
                  <a:schemeClr val="bg1"/>
                </a:solidFill>
              </a:rPr>
              <a:t>while requiring </a:t>
            </a:r>
            <a:r>
              <a:rPr lang="en-US" altLang="zh-CN" sz="2400" dirty="0">
                <a:solidFill>
                  <a:schemeClr val="bg1"/>
                </a:solidFill>
              </a:rPr>
              <a:t>around 50% fewer parameters on the </a:t>
            </a:r>
            <a:r>
              <a:rPr lang="en-US" altLang="zh-CN" sz="2400" dirty="0" smtClean="0">
                <a:solidFill>
                  <a:schemeClr val="bg1"/>
                </a:solidFill>
              </a:rPr>
              <a:t>searched modules.</a:t>
            </a:r>
          </a:p>
          <a:p>
            <a:pPr marL="285750" indent="-285750" algn="just">
              <a:spcBef>
                <a:spcPts val="600"/>
              </a:spcBef>
              <a:buFont typeface="Arial" panose="020B0604020202020204" pitchFamily="34" charset="0"/>
              <a:buChar char="•"/>
            </a:pPr>
            <a:endParaRPr lang="en-US" altLang="zh-CN" sz="2400" dirty="0">
              <a:solidFill>
                <a:schemeClr val="bg1"/>
              </a:solidFill>
            </a:endParaRPr>
          </a:p>
        </p:txBody>
      </p:sp>
      <p:pic>
        <p:nvPicPr>
          <p:cNvPr id="10" name="图片 9">
            <a:extLst>
              <a:ext uri="{FF2B5EF4-FFF2-40B4-BE49-F238E27FC236}">
                <a16:creationId xmlns:a16="http://schemas.microsoft.com/office/drawing/2014/main" xmlns="" id="{A540E7D7-CE74-416C-B46F-42C2122130F9}"/>
              </a:ext>
            </a:extLst>
          </p:cNvPr>
          <p:cNvPicPr>
            <a:picLocks noChangeAspect="1"/>
          </p:cNvPicPr>
          <p:nvPr/>
        </p:nvPicPr>
        <p:blipFill>
          <a:blip r:embed="rId3"/>
          <a:stretch>
            <a:fillRect/>
          </a:stretch>
        </p:blipFill>
        <p:spPr>
          <a:xfrm>
            <a:off x="25293" y="914401"/>
            <a:ext cx="7597988" cy="3333283"/>
          </a:xfrm>
          <a:prstGeom prst="rect">
            <a:avLst/>
          </a:prstGeom>
        </p:spPr>
      </p:pic>
      <p:pic>
        <p:nvPicPr>
          <p:cNvPr id="2" name="Picture 1"/>
          <p:cNvPicPr>
            <a:picLocks noChangeAspect="1"/>
          </p:cNvPicPr>
          <p:nvPr/>
        </p:nvPicPr>
        <p:blipFill>
          <a:blip r:embed="rId4"/>
          <a:stretch>
            <a:fillRect/>
          </a:stretch>
        </p:blipFill>
        <p:spPr>
          <a:xfrm>
            <a:off x="133059" y="4433246"/>
            <a:ext cx="3390696" cy="2090555"/>
          </a:xfrm>
          <a:prstGeom prst="rect">
            <a:avLst/>
          </a:prstGeom>
        </p:spPr>
      </p:pic>
      <p:sp>
        <p:nvSpPr>
          <p:cNvPr id="3" name="Rectangle 2"/>
          <p:cNvSpPr/>
          <p:nvPr/>
        </p:nvSpPr>
        <p:spPr>
          <a:xfrm>
            <a:off x="25293" y="6523801"/>
            <a:ext cx="6096000" cy="369332"/>
          </a:xfrm>
          <a:prstGeom prst="rect">
            <a:avLst/>
          </a:prstGeom>
        </p:spPr>
        <p:txBody>
          <a:bodyPr>
            <a:spAutoFit/>
          </a:bodyPr>
          <a:lstStyle/>
          <a:p>
            <a:r>
              <a:rPr lang="en-US" altLang="zh-CN" dirty="0">
                <a:solidFill>
                  <a:srgbClr val="000000"/>
                </a:solidFill>
                <a:latin typeface="NimbusRomNo9L-Regu"/>
              </a:rPr>
              <a:t>Auto-fusion for </a:t>
            </a:r>
            <a:r>
              <a:rPr lang="en-US" altLang="zh-CN" dirty="0" smtClean="0">
                <a:solidFill>
                  <a:srgbClr val="000000"/>
                </a:solidFill>
                <a:latin typeface="NimbusRomNo9L-Regu"/>
              </a:rPr>
              <a:t>SSD </a:t>
            </a:r>
            <a:r>
              <a:rPr lang="en-US" altLang="zh-CN" dirty="0">
                <a:solidFill>
                  <a:srgbClr val="000000"/>
                </a:solidFill>
                <a:latin typeface="NimbusRomNo9L-Regu"/>
              </a:rPr>
              <a:t>on </a:t>
            </a:r>
            <a:r>
              <a:rPr lang="en-US" altLang="zh-CN" dirty="0" smtClean="0">
                <a:solidFill>
                  <a:srgbClr val="000000"/>
                </a:solidFill>
                <a:latin typeface="NimbusRomNo9L-Regu"/>
              </a:rPr>
              <a:t>VOC&amp;COCO</a:t>
            </a:r>
            <a:r>
              <a:rPr lang="en-US" altLang="zh-CN" dirty="0" smtClean="0"/>
              <a:t> </a:t>
            </a:r>
            <a:endParaRPr lang="zh-CN" altLang="en-US" dirty="0"/>
          </a:p>
        </p:txBody>
      </p:sp>
      <p:pic>
        <p:nvPicPr>
          <p:cNvPr id="4" name="Picture 3"/>
          <p:cNvPicPr>
            <a:picLocks noChangeAspect="1"/>
          </p:cNvPicPr>
          <p:nvPr/>
        </p:nvPicPr>
        <p:blipFill>
          <a:blip r:embed="rId5"/>
          <a:stretch>
            <a:fillRect/>
          </a:stretch>
        </p:blipFill>
        <p:spPr>
          <a:xfrm>
            <a:off x="3860831" y="4455472"/>
            <a:ext cx="3803593" cy="2022163"/>
          </a:xfrm>
          <a:prstGeom prst="rect">
            <a:avLst/>
          </a:prstGeom>
        </p:spPr>
      </p:pic>
      <p:sp>
        <p:nvSpPr>
          <p:cNvPr id="5" name="Rectangle 4"/>
          <p:cNvSpPr/>
          <p:nvPr/>
        </p:nvSpPr>
        <p:spPr>
          <a:xfrm>
            <a:off x="4279348" y="6533197"/>
            <a:ext cx="6096000" cy="369332"/>
          </a:xfrm>
          <a:prstGeom prst="rect">
            <a:avLst/>
          </a:prstGeom>
        </p:spPr>
        <p:txBody>
          <a:bodyPr>
            <a:spAutoFit/>
          </a:bodyPr>
          <a:lstStyle/>
          <a:p>
            <a:r>
              <a:rPr lang="en-US" altLang="zh-CN" dirty="0">
                <a:solidFill>
                  <a:srgbClr val="000000"/>
                </a:solidFill>
                <a:latin typeface="NimbusRomNo9L-Regu"/>
              </a:rPr>
              <a:t>search space on </a:t>
            </a:r>
            <a:r>
              <a:rPr lang="en-US" altLang="zh-CN" dirty="0" smtClean="0">
                <a:solidFill>
                  <a:srgbClr val="000000"/>
                </a:solidFill>
                <a:latin typeface="NimbusRomNo9L-Regu"/>
              </a:rPr>
              <a:t>VOC and </a:t>
            </a:r>
            <a:r>
              <a:rPr lang="en-US" altLang="zh-CN" dirty="0">
                <a:solidFill>
                  <a:srgbClr val="000000"/>
                </a:solidFill>
                <a:latin typeface="NimbusRomNo9L-Regu"/>
              </a:rPr>
              <a:t>COCO</a:t>
            </a:r>
            <a:r>
              <a:rPr lang="en-US" altLang="zh-CN" dirty="0"/>
              <a:t> </a:t>
            </a:r>
            <a:endParaRPr lang="zh-CN" altLang="en-US" dirty="0"/>
          </a:p>
        </p:txBody>
      </p:sp>
    </p:spTree>
    <p:extLst>
      <p:ext uri="{BB962C8B-B14F-4D97-AF65-F5344CB8AC3E}">
        <p14:creationId xmlns:p14="http://schemas.microsoft.com/office/powerpoint/2010/main" val="2406540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Object detection</a:t>
            </a:r>
            <a:endParaRPr lang="zh-CN" altLang="en-US" sz="2800" b="1" dirty="0"/>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334779"/>
            <a:ext cx="4475018" cy="523220"/>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a:t>
            </a:r>
            <a:r>
              <a:rPr lang="en-US" altLang="zh-CN" sz="1400" i="1" dirty="0">
                <a:solidFill>
                  <a:schemeClr val="bg1">
                    <a:lumMod val="95000"/>
                  </a:schemeClr>
                </a:solidFill>
                <a:latin typeface="Roboto-Italic"/>
              </a:rPr>
              <a:t>Chen</a:t>
            </a:r>
            <a:r>
              <a:rPr lang="en-US" altLang="zh-CN" sz="1400" b="0" i="1" dirty="0">
                <a:solidFill>
                  <a:schemeClr val="bg1">
                    <a:lumMod val="95000"/>
                  </a:schemeClr>
                </a:solidFill>
                <a:effectLst/>
                <a:latin typeface="Roboto-Italic"/>
              </a:rPr>
              <a:t> YK </a:t>
            </a:r>
            <a:r>
              <a:rPr lang="en-US" altLang="zh-CN" sz="1400" i="1" dirty="0">
                <a:solidFill>
                  <a:schemeClr val="bg1">
                    <a:lumMod val="95000"/>
                  </a:schemeClr>
                </a:solidFill>
                <a:latin typeface="Roboto-Italic"/>
              </a:rPr>
              <a:t>et al. </a:t>
            </a:r>
            <a:r>
              <a:rPr lang="en-US" altLang="zh-CN" sz="1400" i="1" dirty="0" err="1">
                <a:solidFill>
                  <a:schemeClr val="bg1">
                    <a:lumMod val="95000"/>
                  </a:schemeClr>
                </a:solidFill>
                <a:latin typeface="Roboto-Italic"/>
              </a:rPr>
              <a:t>DetNAS</a:t>
            </a:r>
            <a:r>
              <a:rPr lang="en-US" altLang="zh-CN" sz="1400" i="1" dirty="0">
                <a:solidFill>
                  <a:schemeClr val="bg1">
                    <a:lumMod val="95000"/>
                  </a:schemeClr>
                </a:solidFill>
                <a:latin typeface="Roboto-Italic"/>
              </a:rPr>
              <a:t>: Backbone Search for Object Detection</a:t>
            </a:r>
            <a:r>
              <a:rPr lang="en-US" altLang="zh-CN" sz="1400" dirty="0">
                <a:solidFill>
                  <a:schemeClr val="bg1">
                    <a:lumMod val="95000"/>
                  </a:schemeClr>
                </a:solidFill>
                <a:latin typeface="Roboto-Italic"/>
              </a:rPr>
              <a:t>, </a:t>
            </a:r>
            <a:r>
              <a:rPr lang="en-US" altLang="zh-CN" sz="1400" dirty="0" smtClean="0">
                <a:solidFill>
                  <a:schemeClr val="bg1">
                    <a:lumMod val="95000"/>
                  </a:schemeClr>
                </a:solidFill>
                <a:latin typeface="Roboto-Italic"/>
              </a:rPr>
              <a:t>NeurIPS,</a:t>
            </a:r>
            <a:r>
              <a:rPr lang="en-US" altLang="zh-CN" sz="1400" i="1" dirty="0" smtClean="0">
                <a:solidFill>
                  <a:schemeClr val="bg1">
                    <a:lumMod val="95000"/>
                  </a:schemeClr>
                </a:solidFill>
                <a:latin typeface="Roboto-Italic"/>
              </a:rPr>
              <a:t>2019</a:t>
            </a:r>
            <a:r>
              <a:rPr lang="en-US" altLang="zh-CN" sz="1400" i="1" dirty="0">
                <a:solidFill>
                  <a:schemeClr val="bg1">
                    <a:lumMod val="95000"/>
                  </a:schemeClr>
                </a:solidFill>
                <a:latin typeface="Roboto-Italic"/>
              </a:rPr>
              <a:t>.</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69" y="129572"/>
            <a:ext cx="4817987" cy="523220"/>
          </a:xfrm>
          <a:prstGeom prst="rect">
            <a:avLst/>
          </a:prstGeom>
          <a:noFill/>
        </p:spPr>
        <p:txBody>
          <a:bodyPr wrap="square">
            <a:spAutoFit/>
          </a:bodyPr>
          <a:lstStyle/>
          <a:p>
            <a:r>
              <a:rPr lang="en-US" altLang="zh-CN" sz="2800" b="1" i="0" dirty="0" err="1">
                <a:solidFill>
                  <a:schemeClr val="bg1"/>
                </a:solidFill>
                <a:effectLst/>
                <a:latin typeface="PingFang SC"/>
              </a:rPr>
              <a:t>DetNAS</a:t>
            </a:r>
            <a:r>
              <a:rPr lang="en-US" altLang="zh-CN" sz="2800" b="1" i="0" dirty="0">
                <a:solidFill>
                  <a:schemeClr val="bg1"/>
                </a:solidFill>
                <a:effectLst/>
                <a:latin typeface="PingFang SC"/>
              </a:rPr>
              <a:t> </a:t>
            </a:r>
            <a:r>
              <a:rPr lang="en-US" altLang="zh-CN" sz="2800" b="1" dirty="0">
                <a:solidFill>
                  <a:schemeClr val="bg1"/>
                </a:solidFill>
                <a:latin typeface="Calibri" charset="0"/>
                <a:ea typeface="+mj-ea"/>
                <a:cs typeface="Calibri Light" panose="020F0302020204030204" pitchFamily="34" charset="0"/>
              </a:rPr>
              <a:t> [7</a:t>
            </a:r>
            <a:r>
              <a:rPr lang="en-US" altLang="zh-CN" sz="2800" b="1" dirty="0" smtClean="0">
                <a:solidFill>
                  <a:schemeClr val="bg1"/>
                </a:solidFill>
                <a:latin typeface="Calibri" charset="0"/>
                <a:ea typeface="+mj-ea"/>
                <a:cs typeface="Calibri Light" panose="020F0302020204030204" pitchFamily="34" charset="0"/>
              </a:rPr>
              <a:t>]—</a:t>
            </a:r>
            <a:r>
              <a:rPr lang="en-US" altLang="zh-CN" sz="2800" b="1" dirty="0" smtClean="0">
                <a:solidFill>
                  <a:schemeClr val="bg1"/>
                </a:solidFill>
                <a:latin typeface="PingFang SC"/>
              </a:rPr>
              <a:t>CAS</a:t>
            </a:r>
            <a:endParaRPr lang="en-US" altLang="zh-CN" sz="2800" b="1" dirty="0">
              <a:solidFill>
                <a:schemeClr val="bg1"/>
              </a:solidFill>
              <a:latin typeface="PingFang SC"/>
            </a:endParaRP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716982" y="1083679"/>
            <a:ext cx="4560794" cy="4462760"/>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400" dirty="0">
                <a:solidFill>
                  <a:srgbClr val="FF0000"/>
                </a:solidFill>
              </a:rPr>
              <a:t>8 GPUs on 4</a:t>
            </a:r>
            <a:r>
              <a:rPr lang="en-US" altLang="zh-CN" sz="2400" dirty="0" smtClean="0">
                <a:solidFill>
                  <a:srgbClr val="FF0000"/>
                </a:solidFill>
              </a:rPr>
              <a:t> </a:t>
            </a:r>
            <a:r>
              <a:rPr lang="en-US" altLang="zh-CN" sz="2400" dirty="0">
                <a:solidFill>
                  <a:srgbClr val="FF0000"/>
                </a:solidFill>
              </a:rPr>
              <a:t>days.</a:t>
            </a:r>
            <a:endParaRPr lang="en-US" altLang="zh-CN" sz="2400" dirty="0" smtClean="0">
              <a:solidFill>
                <a:srgbClr val="FF0000"/>
              </a:solidFill>
            </a:endParaRPr>
          </a:p>
          <a:p>
            <a:pPr marL="285750" indent="-285750" algn="just">
              <a:spcBef>
                <a:spcPts val="600"/>
              </a:spcBef>
              <a:buFont typeface="Arial" panose="020B0604020202020204" pitchFamily="34" charset="0"/>
              <a:buChar char="•"/>
            </a:pPr>
            <a:r>
              <a:rPr lang="en-US" altLang="zh-CN" sz="2400" dirty="0">
                <a:solidFill>
                  <a:schemeClr val="bg1"/>
                </a:solidFill>
              </a:rPr>
              <a:t>a framework for </a:t>
            </a:r>
            <a:r>
              <a:rPr lang="en-US" altLang="zh-CN" sz="2400" dirty="0" smtClean="0">
                <a:solidFill>
                  <a:schemeClr val="bg1"/>
                </a:solidFill>
              </a:rPr>
              <a:t>backbone search </a:t>
            </a:r>
            <a:r>
              <a:rPr lang="en-US" altLang="zh-CN" sz="2400" dirty="0">
                <a:solidFill>
                  <a:schemeClr val="bg1"/>
                </a:solidFill>
              </a:rPr>
              <a:t>on object detection based on one-shot </a:t>
            </a:r>
            <a:r>
              <a:rPr lang="en-US" altLang="zh-CN" sz="2400" dirty="0" err="1" smtClean="0">
                <a:solidFill>
                  <a:schemeClr val="bg1"/>
                </a:solidFill>
              </a:rPr>
              <a:t>supernet</a:t>
            </a:r>
            <a:endParaRPr lang="en-US" altLang="zh-CN" sz="2400" dirty="0">
              <a:solidFill>
                <a:schemeClr val="bg1"/>
              </a:solidFill>
            </a:endParaRPr>
          </a:p>
          <a:p>
            <a:pPr marL="285750" indent="-285750" algn="just">
              <a:spcBef>
                <a:spcPts val="600"/>
              </a:spcBef>
              <a:buFont typeface="Arial" panose="020B0604020202020204" pitchFamily="34" charset="0"/>
              <a:buChar char="•"/>
            </a:pPr>
            <a:r>
              <a:rPr lang="en-US" altLang="zh-CN" sz="2400" dirty="0">
                <a:solidFill>
                  <a:schemeClr val="bg1"/>
                </a:solidFill>
              </a:rPr>
              <a:t>a powerful search </a:t>
            </a:r>
            <a:r>
              <a:rPr lang="en-US" altLang="zh-CN" sz="2400" dirty="0" smtClean="0">
                <a:solidFill>
                  <a:schemeClr val="bg1"/>
                </a:solidFill>
              </a:rPr>
              <a:t>space to obtain inspiring accuracies </a:t>
            </a:r>
            <a:r>
              <a:rPr lang="en-US" altLang="zh-CN" sz="2400" dirty="0">
                <a:solidFill>
                  <a:schemeClr val="bg1"/>
                </a:solidFill>
              </a:rPr>
              <a:t>with limited FLOPs </a:t>
            </a:r>
            <a:r>
              <a:rPr lang="en-US" altLang="zh-CN" sz="2400" dirty="0" smtClean="0">
                <a:solidFill>
                  <a:schemeClr val="bg1"/>
                </a:solidFill>
              </a:rPr>
              <a:t>complexity</a:t>
            </a:r>
          </a:p>
          <a:p>
            <a:pPr marL="285750" indent="-285750" algn="just">
              <a:spcBef>
                <a:spcPts val="600"/>
              </a:spcBef>
              <a:buFont typeface="Arial" panose="020B0604020202020204" pitchFamily="34" charset="0"/>
              <a:buChar char="•"/>
            </a:pPr>
            <a:r>
              <a:rPr lang="en-US" altLang="zh-CN" sz="2400" dirty="0">
                <a:solidFill>
                  <a:schemeClr val="bg1"/>
                </a:solidFill>
              </a:rPr>
              <a:t>achieves superior performance than </a:t>
            </a:r>
            <a:r>
              <a:rPr lang="en-US" altLang="zh-CN" sz="2400" dirty="0" smtClean="0">
                <a:solidFill>
                  <a:schemeClr val="bg1"/>
                </a:solidFill>
              </a:rPr>
              <a:t>hand-crafted networks </a:t>
            </a:r>
            <a:r>
              <a:rPr lang="en-US" altLang="zh-CN" sz="2400" dirty="0">
                <a:solidFill>
                  <a:schemeClr val="bg1"/>
                </a:solidFill>
              </a:rPr>
              <a:t>on COCO with much less FLOPs complexity</a:t>
            </a:r>
            <a:endParaRPr lang="en-US" altLang="zh-CN" sz="2400" dirty="0">
              <a:solidFill>
                <a:schemeClr val="bg1"/>
              </a:solidFill>
            </a:endParaRPr>
          </a:p>
        </p:txBody>
      </p:sp>
      <p:pic>
        <p:nvPicPr>
          <p:cNvPr id="2" name="图片 1">
            <a:extLst>
              <a:ext uri="{FF2B5EF4-FFF2-40B4-BE49-F238E27FC236}">
                <a16:creationId xmlns:a16="http://schemas.microsoft.com/office/drawing/2014/main" xmlns="" id="{81127517-B84A-4F66-852F-9C523FA55491}"/>
              </a:ext>
            </a:extLst>
          </p:cNvPr>
          <p:cNvPicPr>
            <a:picLocks noChangeAspect="1"/>
          </p:cNvPicPr>
          <p:nvPr/>
        </p:nvPicPr>
        <p:blipFill>
          <a:blip r:embed="rId3"/>
          <a:stretch>
            <a:fillRect/>
          </a:stretch>
        </p:blipFill>
        <p:spPr>
          <a:xfrm>
            <a:off x="204135" y="1043765"/>
            <a:ext cx="7308712" cy="2885944"/>
          </a:xfrm>
          <a:prstGeom prst="rect">
            <a:avLst/>
          </a:prstGeom>
        </p:spPr>
      </p:pic>
      <p:sp>
        <p:nvSpPr>
          <p:cNvPr id="3" name="Rectangle 2"/>
          <p:cNvSpPr/>
          <p:nvPr/>
        </p:nvSpPr>
        <p:spPr>
          <a:xfrm>
            <a:off x="298450" y="3956532"/>
            <a:ext cx="9258300" cy="584775"/>
          </a:xfrm>
          <a:prstGeom prst="rect">
            <a:avLst/>
          </a:prstGeom>
        </p:spPr>
        <p:txBody>
          <a:bodyPr wrap="square">
            <a:spAutoFit/>
          </a:bodyPr>
          <a:lstStyle/>
          <a:p>
            <a:r>
              <a:rPr lang="en-US" altLang="zh-CN" sz="1600" dirty="0">
                <a:solidFill>
                  <a:srgbClr val="000000"/>
                </a:solidFill>
                <a:latin typeface="NimbusRomNo9L-Regu"/>
              </a:rPr>
              <a:t>The pipeline of </a:t>
            </a:r>
            <a:r>
              <a:rPr lang="en-US" altLang="zh-CN" sz="1600" dirty="0" err="1">
                <a:solidFill>
                  <a:srgbClr val="000000"/>
                </a:solidFill>
                <a:latin typeface="NimbusRomNo9L-Regu"/>
              </a:rPr>
              <a:t>DetNAS</a:t>
            </a:r>
            <a:r>
              <a:rPr lang="en-US" altLang="zh-CN" sz="1600" dirty="0">
                <a:solidFill>
                  <a:srgbClr val="000000"/>
                </a:solidFill>
                <a:latin typeface="NimbusRomNo9L-Regu"/>
              </a:rPr>
              <a:t> that searches for backbones in object detectors</a:t>
            </a:r>
            <a:r>
              <a:rPr lang="en-US" altLang="zh-CN" sz="1600" dirty="0"/>
              <a:t> </a:t>
            </a:r>
            <a:br>
              <a:rPr lang="en-US" altLang="zh-CN" sz="1600" dirty="0"/>
            </a:br>
            <a:endParaRPr lang="zh-CN" altLang="en-US" sz="1600" dirty="0"/>
          </a:p>
        </p:txBody>
      </p:sp>
      <p:pic>
        <p:nvPicPr>
          <p:cNvPr id="4" name="Picture 3"/>
          <p:cNvPicPr>
            <a:picLocks noChangeAspect="1"/>
          </p:cNvPicPr>
          <p:nvPr/>
        </p:nvPicPr>
        <p:blipFill>
          <a:blip r:embed="rId4"/>
          <a:stretch>
            <a:fillRect/>
          </a:stretch>
        </p:blipFill>
        <p:spPr>
          <a:xfrm>
            <a:off x="167634" y="4248919"/>
            <a:ext cx="7496790" cy="1522360"/>
          </a:xfrm>
          <a:prstGeom prst="rect">
            <a:avLst/>
          </a:prstGeom>
        </p:spPr>
      </p:pic>
      <p:pic>
        <p:nvPicPr>
          <p:cNvPr id="5" name="Picture 4"/>
          <p:cNvPicPr>
            <a:picLocks noChangeAspect="1"/>
          </p:cNvPicPr>
          <p:nvPr/>
        </p:nvPicPr>
        <p:blipFill>
          <a:blip r:embed="rId5"/>
          <a:stretch>
            <a:fillRect/>
          </a:stretch>
        </p:blipFill>
        <p:spPr>
          <a:xfrm>
            <a:off x="415720" y="5909421"/>
            <a:ext cx="6784248" cy="850715"/>
          </a:xfrm>
          <a:prstGeom prst="rect">
            <a:avLst/>
          </a:prstGeom>
        </p:spPr>
      </p:pic>
    </p:spTree>
    <p:extLst>
      <p:ext uri="{BB962C8B-B14F-4D97-AF65-F5344CB8AC3E}">
        <p14:creationId xmlns:p14="http://schemas.microsoft.com/office/powerpoint/2010/main" val="790325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9927A4C-ADDB-400A-A2D0-02224032C179}"/>
              </a:ext>
            </a:extLst>
          </p:cNvPr>
          <p:cNvSpPr/>
          <p:nvPr/>
        </p:nvSpPr>
        <p:spPr>
          <a:xfrm>
            <a:off x="7716982" y="0"/>
            <a:ext cx="4475018" cy="6857999"/>
          </a:xfrm>
          <a:prstGeom prst="rect">
            <a:avLst/>
          </a:prstGeom>
          <a:solidFill>
            <a:srgbClr val="4C5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xmlns="" id="{F5F99497-6659-4981-9D6F-B0072B46019D}"/>
              </a:ext>
            </a:extLst>
          </p:cNvPr>
          <p:cNvSpPr txBox="1">
            <a:spLocks/>
          </p:cNvSpPr>
          <p:nvPr/>
        </p:nvSpPr>
        <p:spPr>
          <a:xfrm>
            <a:off x="0" y="1"/>
            <a:ext cx="11353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altLang="zh-CN" sz="2800" b="1" dirty="0">
                <a:latin typeface="Calibri" charset="0"/>
                <a:cs typeface="Calibri Light" panose="020F0302020204030204" pitchFamily="34" charset="0"/>
              </a:rPr>
              <a:t>Object detection</a:t>
            </a:r>
            <a:endParaRPr lang="zh-CN" altLang="en-US" sz="2800" b="1" dirty="0"/>
          </a:p>
        </p:txBody>
      </p:sp>
      <p:sp>
        <p:nvSpPr>
          <p:cNvPr id="11" name="文本框 10">
            <a:extLst>
              <a:ext uri="{FF2B5EF4-FFF2-40B4-BE49-F238E27FC236}">
                <a16:creationId xmlns:a16="http://schemas.microsoft.com/office/drawing/2014/main" xmlns="" id="{E29BFE53-AB85-4C8E-A5AA-1D040541C6CA}"/>
              </a:ext>
            </a:extLst>
          </p:cNvPr>
          <p:cNvSpPr txBox="1"/>
          <p:nvPr/>
        </p:nvSpPr>
        <p:spPr>
          <a:xfrm>
            <a:off x="7664424" y="6334779"/>
            <a:ext cx="4475018" cy="523220"/>
          </a:xfrm>
          <a:prstGeom prst="rect">
            <a:avLst/>
          </a:prstGeom>
          <a:noFill/>
        </p:spPr>
        <p:txBody>
          <a:bodyPr wrap="square">
            <a:spAutoFit/>
          </a:bodyPr>
          <a:lstStyle/>
          <a:p>
            <a:r>
              <a:rPr lang="en-US" altLang="zh-CN" sz="1400" b="0" i="0" dirty="0">
                <a:solidFill>
                  <a:schemeClr val="bg1">
                    <a:lumMod val="95000"/>
                  </a:schemeClr>
                </a:solidFill>
                <a:effectLst/>
                <a:latin typeface="Roboto-Regular"/>
              </a:rPr>
              <a:t>[7]</a:t>
            </a:r>
            <a:r>
              <a:rPr lang="en-US" altLang="zh-CN" sz="1400" b="0" i="1" dirty="0">
                <a:solidFill>
                  <a:schemeClr val="bg1">
                    <a:lumMod val="95000"/>
                  </a:schemeClr>
                </a:solidFill>
                <a:effectLst/>
                <a:latin typeface="Roboto-Italic"/>
              </a:rPr>
              <a:t> Wang N </a:t>
            </a:r>
            <a:r>
              <a:rPr lang="en-US" altLang="zh-CN" sz="1400" i="1" dirty="0">
                <a:solidFill>
                  <a:schemeClr val="bg1">
                    <a:lumMod val="95000"/>
                  </a:schemeClr>
                </a:solidFill>
                <a:latin typeface="Roboto-Italic"/>
              </a:rPr>
              <a:t>et al. NAS-FCOS: Fast Neural Architecture Search for Object Detection</a:t>
            </a:r>
            <a:r>
              <a:rPr lang="en-US" altLang="zh-CN" sz="1400" dirty="0">
                <a:solidFill>
                  <a:schemeClr val="bg1">
                    <a:lumMod val="95000"/>
                  </a:schemeClr>
                </a:solidFill>
                <a:latin typeface="Roboto-Italic"/>
              </a:rPr>
              <a:t>, </a:t>
            </a:r>
            <a:r>
              <a:rPr lang="en-US" altLang="zh-CN" sz="1400" i="1" dirty="0">
                <a:solidFill>
                  <a:schemeClr val="bg1">
                    <a:lumMod val="95000"/>
                  </a:schemeClr>
                </a:solidFill>
                <a:latin typeface="Roboto-Italic"/>
              </a:rPr>
              <a:t>2020.</a:t>
            </a:r>
            <a:endParaRPr lang="zh-CN" altLang="en-US" sz="1400" i="1" dirty="0">
              <a:solidFill>
                <a:schemeClr val="bg1">
                  <a:lumMod val="95000"/>
                </a:schemeClr>
              </a:solidFill>
              <a:latin typeface="Roboto-Italic"/>
            </a:endParaRPr>
          </a:p>
        </p:txBody>
      </p:sp>
      <p:sp>
        <p:nvSpPr>
          <p:cNvPr id="16" name="文本框 15">
            <a:extLst>
              <a:ext uri="{FF2B5EF4-FFF2-40B4-BE49-F238E27FC236}">
                <a16:creationId xmlns:a16="http://schemas.microsoft.com/office/drawing/2014/main" xmlns="" id="{9793614E-255E-462C-A9EC-B122AE548877}"/>
              </a:ext>
            </a:extLst>
          </p:cNvPr>
          <p:cNvSpPr txBox="1"/>
          <p:nvPr/>
        </p:nvSpPr>
        <p:spPr>
          <a:xfrm>
            <a:off x="7838470" y="129572"/>
            <a:ext cx="4686462" cy="523220"/>
          </a:xfrm>
          <a:prstGeom prst="rect">
            <a:avLst/>
          </a:prstGeom>
          <a:noFill/>
        </p:spPr>
        <p:txBody>
          <a:bodyPr wrap="square">
            <a:spAutoFit/>
          </a:bodyPr>
          <a:lstStyle/>
          <a:p>
            <a:r>
              <a:rPr lang="en-US" altLang="zh-CN" sz="2800" b="1" i="0" dirty="0">
                <a:solidFill>
                  <a:schemeClr val="bg1"/>
                </a:solidFill>
                <a:effectLst/>
                <a:latin typeface="PingFang SC"/>
              </a:rPr>
              <a:t>NAS-FCOS </a:t>
            </a:r>
            <a:r>
              <a:rPr lang="en-US" altLang="zh-CN" sz="2800" b="1" dirty="0">
                <a:solidFill>
                  <a:schemeClr val="bg1"/>
                </a:solidFill>
                <a:latin typeface="Calibri" charset="0"/>
                <a:ea typeface="+mj-ea"/>
                <a:cs typeface="Calibri Light" panose="020F0302020204030204" pitchFamily="34" charset="0"/>
              </a:rPr>
              <a:t> [7]—NWPU</a:t>
            </a:r>
          </a:p>
        </p:txBody>
      </p:sp>
      <p:sp>
        <p:nvSpPr>
          <p:cNvPr id="21" name="文本框 20">
            <a:extLst>
              <a:ext uri="{FF2B5EF4-FFF2-40B4-BE49-F238E27FC236}">
                <a16:creationId xmlns:a16="http://schemas.microsoft.com/office/drawing/2014/main" xmlns="" id="{957EB887-0AA8-49E3-AE98-18024FE46496}"/>
              </a:ext>
            </a:extLst>
          </p:cNvPr>
          <p:cNvSpPr txBox="1"/>
          <p:nvPr/>
        </p:nvSpPr>
        <p:spPr>
          <a:xfrm>
            <a:off x="7664424" y="749697"/>
            <a:ext cx="4560794" cy="5355312"/>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altLang="zh-CN" sz="2400" dirty="0">
                <a:solidFill>
                  <a:srgbClr val="FF0000"/>
                </a:solidFill>
              </a:rPr>
              <a:t>4 days using 8 V100 </a:t>
            </a:r>
            <a:r>
              <a:rPr lang="en-US" altLang="zh-CN" sz="2400" dirty="0" smtClean="0">
                <a:solidFill>
                  <a:srgbClr val="FF0000"/>
                </a:solidFill>
              </a:rPr>
              <a:t>GPUs</a:t>
            </a:r>
          </a:p>
          <a:p>
            <a:pPr marL="285750" indent="-285750" algn="just">
              <a:spcBef>
                <a:spcPts val="600"/>
              </a:spcBef>
              <a:buFont typeface="Arial" panose="020B0604020202020204" pitchFamily="34" charset="0"/>
              <a:buChar char="•"/>
            </a:pPr>
            <a:r>
              <a:rPr lang="en-US" altLang="zh-CN" sz="2400" dirty="0" smtClean="0">
                <a:solidFill>
                  <a:schemeClr val="bg1"/>
                </a:solidFill>
              </a:rPr>
              <a:t>Tailored RL based NAS</a:t>
            </a:r>
          </a:p>
          <a:p>
            <a:pPr marL="285750" indent="-285750" algn="just">
              <a:spcBef>
                <a:spcPts val="600"/>
              </a:spcBef>
              <a:buFont typeface="Arial" panose="020B0604020202020204" pitchFamily="34" charset="0"/>
              <a:buChar char="•"/>
            </a:pPr>
            <a:r>
              <a:rPr lang="en-US" altLang="zh-CN" sz="2400" dirty="0">
                <a:solidFill>
                  <a:schemeClr val="bg1"/>
                </a:solidFill>
              </a:rPr>
              <a:t>a proxy </a:t>
            </a:r>
            <a:r>
              <a:rPr lang="en-US" altLang="zh-CN" sz="2400" dirty="0">
                <a:solidFill>
                  <a:schemeClr val="bg1"/>
                </a:solidFill>
              </a:rPr>
              <a:t>task training scheme </a:t>
            </a:r>
            <a:endParaRPr lang="en-US" altLang="zh-CN" sz="2400" dirty="0">
              <a:solidFill>
                <a:schemeClr val="bg1"/>
              </a:solidFill>
            </a:endParaRPr>
          </a:p>
          <a:p>
            <a:pPr marL="285750" indent="-285750" algn="just">
              <a:spcBef>
                <a:spcPts val="600"/>
              </a:spcBef>
              <a:buFont typeface="Arial" panose="020B0604020202020204" pitchFamily="34" charset="0"/>
              <a:buChar char="•"/>
            </a:pPr>
            <a:r>
              <a:rPr lang="en-US" altLang="zh-CN" sz="2400" dirty="0" smtClean="0">
                <a:solidFill>
                  <a:schemeClr val="bg1"/>
                </a:solidFill>
              </a:rPr>
              <a:t>progressive </a:t>
            </a:r>
            <a:r>
              <a:rPr lang="en-US" altLang="zh-CN" sz="2400" dirty="0">
                <a:solidFill>
                  <a:schemeClr val="bg1"/>
                </a:solidFill>
              </a:rPr>
              <a:t>search strategy </a:t>
            </a:r>
            <a:endParaRPr lang="en-US" altLang="zh-CN" sz="2400" dirty="0">
              <a:solidFill>
                <a:schemeClr val="bg1"/>
              </a:solidFill>
            </a:endParaRPr>
          </a:p>
          <a:p>
            <a:pPr marL="285750" indent="-285750" algn="just">
              <a:spcBef>
                <a:spcPts val="600"/>
              </a:spcBef>
              <a:buFont typeface="Arial" panose="020B0604020202020204" pitchFamily="34" charset="0"/>
              <a:buChar char="•"/>
            </a:pPr>
            <a:r>
              <a:rPr lang="en-US" altLang="zh-CN" sz="2400" dirty="0">
                <a:solidFill>
                  <a:schemeClr val="bg1"/>
                </a:solidFill>
              </a:rPr>
              <a:t>more discriminative criterion for </a:t>
            </a:r>
            <a:r>
              <a:rPr lang="en-US" altLang="zh-CN" sz="2400" dirty="0">
                <a:solidFill>
                  <a:schemeClr val="bg1"/>
                </a:solidFill>
              </a:rPr>
              <a:t>evaluation</a:t>
            </a:r>
          </a:p>
          <a:p>
            <a:pPr marL="285750" indent="-285750" algn="just">
              <a:spcBef>
                <a:spcPts val="600"/>
              </a:spcBef>
              <a:buFont typeface="Arial" panose="020B0604020202020204" pitchFamily="34" charset="0"/>
              <a:buChar char="•"/>
            </a:pPr>
            <a:r>
              <a:rPr lang="en-US" altLang="zh-CN" sz="2400" dirty="0">
                <a:solidFill>
                  <a:schemeClr val="bg1"/>
                </a:solidFill>
              </a:rPr>
              <a:t>an efficient anchor-free one-stage detection framework</a:t>
            </a:r>
            <a:endParaRPr lang="en-US" altLang="zh-CN" sz="2400" dirty="0" smtClean="0">
              <a:solidFill>
                <a:schemeClr val="bg1"/>
              </a:solidFill>
            </a:endParaRPr>
          </a:p>
          <a:p>
            <a:pPr marL="285750" indent="-285750" algn="just">
              <a:spcBef>
                <a:spcPts val="600"/>
              </a:spcBef>
              <a:buFont typeface="Arial" panose="020B0604020202020204" pitchFamily="34" charset="0"/>
              <a:buChar char="•"/>
            </a:pPr>
            <a:r>
              <a:rPr lang="en-US" altLang="zh-CN" sz="2400" dirty="0" smtClean="0">
                <a:solidFill>
                  <a:schemeClr val="bg1"/>
                </a:solidFill>
              </a:rPr>
              <a:t>Surpasses SOAT detectors </a:t>
            </a:r>
            <a:r>
              <a:rPr lang="en-US" altLang="zh-CN" sz="2400" dirty="0">
                <a:solidFill>
                  <a:schemeClr val="bg1"/>
                </a:solidFill>
              </a:rPr>
              <a:t>by 1:5 to 3:5 points in AP </a:t>
            </a:r>
            <a:r>
              <a:rPr lang="en-US" altLang="zh-CN" sz="2400" dirty="0" smtClean="0">
                <a:solidFill>
                  <a:schemeClr val="bg1"/>
                </a:solidFill>
              </a:rPr>
              <a:t>on the </a:t>
            </a:r>
            <a:r>
              <a:rPr lang="en-US" altLang="zh-CN" sz="2400" dirty="0">
                <a:solidFill>
                  <a:schemeClr val="bg1"/>
                </a:solidFill>
              </a:rPr>
              <a:t>COCO </a:t>
            </a:r>
            <a:r>
              <a:rPr lang="en-US" altLang="zh-CN" sz="2400" dirty="0" smtClean="0">
                <a:solidFill>
                  <a:schemeClr val="bg1"/>
                </a:solidFill>
              </a:rPr>
              <a:t>dataset, with </a:t>
            </a:r>
            <a:r>
              <a:rPr lang="en-US" altLang="zh-CN" sz="2400" dirty="0">
                <a:solidFill>
                  <a:schemeClr val="bg1"/>
                </a:solidFill>
              </a:rPr>
              <a:t>comparable computation complexity </a:t>
            </a:r>
            <a:r>
              <a:rPr lang="en-US" altLang="zh-CN" sz="2400" dirty="0" smtClean="0">
                <a:solidFill>
                  <a:schemeClr val="bg1"/>
                </a:solidFill>
              </a:rPr>
              <a:t>&amp;memory </a:t>
            </a:r>
            <a:r>
              <a:rPr lang="en-US" altLang="zh-CN" sz="2400" dirty="0">
                <a:solidFill>
                  <a:schemeClr val="bg1"/>
                </a:solidFill>
              </a:rPr>
              <a:t>footprint</a:t>
            </a:r>
            <a:r>
              <a:rPr lang="en-US" altLang="zh-CN" sz="2400" dirty="0" smtClean="0">
                <a:solidFill>
                  <a:schemeClr val="bg1"/>
                </a:solidFill>
              </a:rPr>
              <a:t>,</a:t>
            </a:r>
            <a:endParaRPr lang="en-US" altLang="zh-CN" sz="2400" dirty="0">
              <a:solidFill>
                <a:schemeClr val="bg1"/>
              </a:solidFill>
            </a:endParaRPr>
          </a:p>
        </p:txBody>
      </p:sp>
      <p:pic>
        <p:nvPicPr>
          <p:cNvPr id="3" name="图片 2">
            <a:extLst>
              <a:ext uri="{FF2B5EF4-FFF2-40B4-BE49-F238E27FC236}">
                <a16:creationId xmlns:a16="http://schemas.microsoft.com/office/drawing/2014/main" xmlns="" id="{81DCE853-5843-4963-A2D7-17517C8F2260}"/>
              </a:ext>
            </a:extLst>
          </p:cNvPr>
          <p:cNvPicPr>
            <a:picLocks noChangeAspect="1"/>
          </p:cNvPicPr>
          <p:nvPr/>
        </p:nvPicPr>
        <p:blipFill>
          <a:blip r:embed="rId3"/>
          <a:stretch>
            <a:fillRect/>
          </a:stretch>
        </p:blipFill>
        <p:spPr>
          <a:xfrm>
            <a:off x="148547" y="914401"/>
            <a:ext cx="7386109" cy="2708648"/>
          </a:xfrm>
          <a:prstGeom prst="rect">
            <a:avLst/>
          </a:prstGeom>
        </p:spPr>
      </p:pic>
      <p:sp>
        <p:nvSpPr>
          <p:cNvPr id="2" name="Rectangle 1"/>
          <p:cNvSpPr/>
          <p:nvPr/>
        </p:nvSpPr>
        <p:spPr>
          <a:xfrm>
            <a:off x="1235492" y="3623049"/>
            <a:ext cx="6096000" cy="646331"/>
          </a:xfrm>
          <a:prstGeom prst="rect">
            <a:avLst/>
          </a:prstGeom>
        </p:spPr>
        <p:txBody>
          <a:bodyPr>
            <a:spAutoFit/>
          </a:bodyPr>
          <a:lstStyle/>
          <a:p>
            <a:r>
              <a:rPr lang="en-US" altLang="zh-CN" dirty="0">
                <a:solidFill>
                  <a:srgbClr val="000000"/>
                </a:solidFill>
                <a:latin typeface="NimbusRomNo9L-Regu"/>
              </a:rPr>
              <a:t>A conceptual example of our NAS-FCOS decoder</a:t>
            </a:r>
            <a:r>
              <a:rPr lang="en-US" altLang="zh-CN" dirty="0"/>
              <a:t> </a:t>
            </a:r>
            <a:br>
              <a:rPr lang="en-US" altLang="zh-CN" dirty="0"/>
            </a:br>
            <a:endParaRPr lang="zh-CN" altLang="en-US" dirty="0"/>
          </a:p>
        </p:txBody>
      </p:sp>
      <p:pic>
        <p:nvPicPr>
          <p:cNvPr id="4" name="Picture 3"/>
          <p:cNvPicPr>
            <a:picLocks noChangeAspect="1"/>
          </p:cNvPicPr>
          <p:nvPr/>
        </p:nvPicPr>
        <p:blipFill>
          <a:blip r:embed="rId4"/>
          <a:stretch>
            <a:fillRect/>
          </a:stretch>
        </p:blipFill>
        <p:spPr>
          <a:xfrm>
            <a:off x="0" y="4450292"/>
            <a:ext cx="4632697" cy="1828021"/>
          </a:xfrm>
          <a:prstGeom prst="rect">
            <a:avLst/>
          </a:prstGeom>
        </p:spPr>
      </p:pic>
      <p:pic>
        <p:nvPicPr>
          <p:cNvPr id="5" name="Picture 4"/>
          <p:cNvPicPr>
            <a:picLocks noChangeAspect="1"/>
          </p:cNvPicPr>
          <p:nvPr/>
        </p:nvPicPr>
        <p:blipFill>
          <a:blip r:embed="rId5"/>
          <a:stretch>
            <a:fillRect/>
          </a:stretch>
        </p:blipFill>
        <p:spPr>
          <a:xfrm>
            <a:off x="4632697" y="4166398"/>
            <a:ext cx="3084285" cy="2395811"/>
          </a:xfrm>
          <a:prstGeom prst="rect">
            <a:avLst/>
          </a:prstGeom>
        </p:spPr>
      </p:pic>
    </p:spTree>
    <p:extLst>
      <p:ext uri="{BB962C8B-B14F-4D97-AF65-F5344CB8AC3E}">
        <p14:creationId xmlns:p14="http://schemas.microsoft.com/office/powerpoint/2010/main" val="30138254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5357</TotalTime>
  <Words>4641</Words>
  <Application>Microsoft Office PowerPoint</Application>
  <PresentationFormat>Widescreen</PresentationFormat>
  <Paragraphs>380</Paragraphs>
  <Slides>20</Slides>
  <Notes>16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20</vt:i4>
      </vt:variant>
    </vt:vector>
  </HeadingPairs>
  <TitlesOfParts>
    <vt:vector size="39" baseType="lpstr">
      <vt:lpstr>-apple-system</vt:lpstr>
      <vt:lpstr>ArialMT</vt:lpstr>
      <vt:lpstr>CMUBright-Roman</vt:lpstr>
      <vt:lpstr>NimbusRomNo9L-Medi</vt:lpstr>
      <vt:lpstr>NimbusRomNo9L-Regu</vt:lpstr>
      <vt:lpstr>PingFang SC</vt:lpstr>
      <vt:lpstr>Roboto-Italic</vt:lpstr>
      <vt:lpstr>Roboto-Regular</vt:lpstr>
      <vt:lpstr>等线</vt:lpstr>
      <vt:lpstr>等线 Light</vt:lpstr>
      <vt:lpstr>宋体</vt:lpstr>
      <vt:lpstr>宋体</vt:lpstr>
      <vt:lpstr>微软雅黑</vt:lpstr>
      <vt:lpstr>Arial</vt:lpstr>
      <vt:lpstr>Calibri</vt:lpstr>
      <vt:lpstr>Calibri Light</vt:lpstr>
      <vt:lpstr>Constantia</vt:lpstr>
      <vt:lpstr>Wingdings</vt:lpstr>
      <vt:lpstr>Office 主题​​</vt:lpstr>
      <vt:lpstr>3.3功能评估</vt:lpstr>
      <vt:lpstr>PowerPoint Presentation</vt:lpstr>
      <vt:lpstr>5、NAS的应用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Conclusion趋势</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L22_nas.pdf有MnaNAS</dc:title>
  <dc:creator>China</dc:creator>
  <cp:lastModifiedBy>dell</cp:lastModifiedBy>
  <cp:revision>181</cp:revision>
  <dcterms:created xsi:type="dcterms:W3CDTF">2020-11-25T09:45:04Z</dcterms:created>
  <dcterms:modified xsi:type="dcterms:W3CDTF">2020-12-07T17:55:02Z</dcterms:modified>
</cp:coreProperties>
</file>